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Fira Sans" panose="020B0604020202020204" charset="0"/>
      <p:regular r:id="rId11"/>
    </p:embeddedFont>
    <p:embeddedFont>
      <p:font typeface="Anton" panose="020B0604020202020204"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6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47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4628"/>
            <a:ext cx="7556421" cy="1417558"/>
          </a:xfrm>
          <a:prstGeom prst="rect">
            <a:avLst/>
          </a:prstGeom>
          <a:noFill/>
          <a:ln/>
        </p:spPr>
        <p:txBody>
          <a:bodyPr wrap="square" lIns="0" tIns="0" rIns="0" bIns="0" rtlCol="0" anchor="t"/>
          <a:lstStyle/>
          <a:p>
            <a:pPr marL="0" indent="0">
              <a:lnSpc>
                <a:spcPts val="5550"/>
              </a:lnSpc>
              <a:buNone/>
            </a:pPr>
            <a:r>
              <a:rPr lang="en-US" sz="4450" kern="0" spc="-45" dirty="0" smtClean="0">
                <a:solidFill>
                  <a:srgbClr val="FA95AF"/>
                </a:solidFill>
                <a:latin typeface="Anton" pitchFamily="34" charset="0"/>
                <a:ea typeface="Anton" pitchFamily="34" charset="-122"/>
                <a:cs typeface="Anton" pitchFamily="34" charset="-120"/>
              </a:rPr>
              <a:t>Tracking </a:t>
            </a:r>
            <a:r>
              <a:rPr lang="en-US" sz="4450" kern="0" spc="-45" dirty="0">
                <a:solidFill>
                  <a:srgbClr val="FA95AF"/>
                </a:solidFill>
                <a:latin typeface="Anton" pitchFamily="34" charset="0"/>
                <a:ea typeface="Anton" pitchFamily="34" charset="-122"/>
                <a:cs typeface="Anton" pitchFamily="34" charset="-120"/>
              </a:rPr>
              <a:t>and Controlling in Project Management</a:t>
            </a:r>
            <a:endParaRPr lang="en-US" sz="4450" dirty="0"/>
          </a:p>
        </p:txBody>
      </p:sp>
      <p:sp>
        <p:nvSpPr>
          <p:cNvPr id="4" name="Text 1"/>
          <p:cNvSpPr/>
          <p:nvPr/>
        </p:nvSpPr>
        <p:spPr>
          <a:xfrm>
            <a:off x="793790" y="2592348"/>
            <a:ext cx="7556421" cy="1814513"/>
          </a:xfrm>
          <a:prstGeom prst="rect">
            <a:avLst/>
          </a:prstGeom>
          <a:noFill/>
          <a:ln/>
        </p:spPr>
        <p:txBody>
          <a:bodyPr wrap="square" lIns="0" tIns="0" rIns="0" bIns="0" rtlCol="0" anchor="t"/>
          <a:lstStyle/>
          <a:p>
            <a:pPr marL="0" indent="0">
              <a:lnSpc>
                <a:spcPts val="2850"/>
              </a:lnSpc>
              <a:buNone/>
            </a:pPr>
            <a:r>
              <a:rPr lang="en-US" sz="1750" kern="0" spc="-36" dirty="0" smtClean="0">
                <a:solidFill>
                  <a:srgbClr val="E0D6DE"/>
                </a:solidFill>
                <a:latin typeface="Fira Sans" pitchFamily="34" charset="0"/>
                <a:ea typeface="Fira Sans" pitchFamily="34" charset="-122"/>
                <a:cs typeface="Fira Sans" pitchFamily="34" charset="-120"/>
              </a:rPr>
              <a:t>Tracking </a:t>
            </a:r>
            <a:r>
              <a:rPr lang="en-US" sz="1750" kern="0" spc="-36" dirty="0">
                <a:solidFill>
                  <a:srgbClr val="E0D6DE"/>
                </a:solidFill>
                <a:latin typeface="Fira Sans" pitchFamily="34" charset="0"/>
                <a:ea typeface="Fira Sans" pitchFamily="34" charset="-122"/>
                <a:cs typeface="Fira Sans" pitchFamily="34" charset="-120"/>
              </a:rPr>
              <a:t>and controlling in project management is crucial for ensuring that projects stay on track, meet goals, and adhere to deadlines, budgets, and quality standards. This process involves tracking progress, identifying potential issues early, and taking corrective actions to ensure project success.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6755" y="556260"/>
            <a:ext cx="9510474" cy="631031"/>
          </a:xfrm>
          <a:prstGeom prst="rect">
            <a:avLst/>
          </a:prstGeom>
          <a:noFill/>
          <a:ln/>
        </p:spPr>
        <p:txBody>
          <a:bodyPr wrap="none" lIns="0" tIns="0" rIns="0" bIns="0" rtlCol="0" anchor="t"/>
          <a:lstStyle/>
          <a:p>
            <a:pPr marL="0" indent="0">
              <a:lnSpc>
                <a:spcPts val="4950"/>
              </a:lnSpc>
              <a:buNone/>
            </a:pPr>
            <a:r>
              <a:rPr lang="en-US" sz="3950" kern="0" spc="-40" dirty="0">
                <a:solidFill>
                  <a:srgbClr val="FA95AF"/>
                </a:solidFill>
                <a:latin typeface="Anton" pitchFamily="34" charset="0"/>
                <a:ea typeface="Anton" pitchFamily="34" charset="-122"/>
                <a:cs typeface="Anton" pitchFamily="34" charset="-120"/>
              </a:rPr>
              <a:t>Important Aspects of </a:t>
            </a:r>
            <a:r>
              <a:rPr lang="en-US" sz="3950" kern="0" spc="-40" dirty="0" smtClean="0">
                <a:solidFill>
                  <a:srgbClr val="FA95AF"/>
                </a:solidFill>
                <a:latin typeface="Anton" pitchFamily="34" charset="0"/>
                <a:ea typeface="Anton" pitchFamily="34" charset="-122"/>
                <a:cs typeface="Anton" pitchFamily="34" charset="-120"/>
              </a:rPr>
              <a:t>Tracking </a:t>
            </a:r>
            <a:r>
              <a:rPr lang="en-US" sz="3950" kern="0" spc="-40" dirty="0">
                <a:solidFill>
                  <a:srgbClr val="FA95AF"/>
                </a:solidFill>
                <a:latin typeface="Anton" pitchFamily="34" charset="0"/>
                <a:ea typeface="Anton" pitchFamily="34" charset="-122"/>
                <a:cs typeface="Anton" pitchFamily="34" charset="-120"/>
              </a:rPr>
              <a:t>and Controlling</a:t>
            </a:r>
            <a:endParaRPr lang="en-US" sz="3950" dirty="0"/>
          </a:p>
        </p:txBody>
      </p:sp>
      <p:sp>
        <p:nvSpPr>
          <p:cNvPr id="3" name="Shape 1"/>
          <p:cNvSpPr/>
          <p:nvPr/>
        </p:nvSpPr>
        <p:spPr>
          <a:xfrm>
            <a:off x="706755" y="1591151"/>
            <a:ext cx="4271010" cy="2778562"/>
          </a:xfrm>
          <a:prstGeom prst="roundRect">
            <a:avLst>
              <a:gd name="adj" fmla="val 1090"/>
            </a:avLst>
          </a:prstGeom>
          <a:solidFill>
            <a:srgbClr val="3E3E3E"/>
          </a:solidFill>
          <a:ln/>
        </p:spPr>
      </p:sp>
      <p:sp>
        <p:nvSpPr>
          <p:cNvPr id="4" name="Text 2"/>
          <p:cNvSpPr/>
          <p:nvPr/>
        </p:nvSpPr>
        <p:spPr>
          <a:xfrm>
            <a:off x="908685" y="1793081"/>
            <a:ext cx="2524244" cy="315516"/>
          </a:xfrm>
          <a:prstGeom prst="rect">
            <a:avLst/>
          </a:prstGeom>
          <a:noFill/>
          <a:ln/>
        </p:spPr>
        <p:txBody>
          <a:bodyPr wrap="none" lIns="0" tIns="0" rIns="0" bIns="0" rtlCol="0" anchor="t"/>
          <a:lstStyle/>
          <a:p>
            <a:pPr marL="0" indent="0">
              <a:lnSpc>
                <a:spcPts val="2450"/>
              </a:lnSpc>
              <a:buNone/>
            </a:pPr>
            <a:r>
              <a:rPr lang="en-US" sz="1950" kern="0" spc="-20" dirty="0">
                <a:solidFill>
                  <a:srgbClr val="E0D6DE"/>
                </a:solidFill>
                <a:latin typeface="Anton" pitchFamily="34" charset="0"/>
                <a:ea typeface="Anton" pitchFamily="34" charset="-122"/>
                <a:cs typeface="Anton" pitchFamily="34" charset="-120"/>
              </a:rPr>
              <a:t>Progress Tracking</a:t>
            </a:r>
            <a:endParaRPr lang="en-US" sz="1950" dirty="0"/>
          </a:p>
        </p:txBody>
      </p:sp>
      <p:sp>
        <p:nvSpPr>
          <p:cNvPr id="5" name="Text 3"/>
          <p:cNvSpPr/>
          <p:nvPr/>
        </p:nvSpPr>
        <p:spPr>
          <a:xfrm>
            <a:off x="908685" y="2229683"/>
            <a:ext cx="3867150" cy="1292066"/>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Monitor project status using Gantt charts or a project dashboard. Maintain complete records of completed tasks, consumed resources, and time taken.</a:t>
            </a:r>
            <a:endParaRPr lang="en-US" sz="1550" dirty="0"/>
          </a:p>
        </p:txBody>
      </p:sp>
      <p:sp>
        <p:nvSpPr>
          <p:cNvPr id="6" name="Shape 4"/>
          <p:cNvSpPr/>
          <p:nvPr/>
        </p:nvSpPr>
        <p:spPr>
          <a:xfrm>
            <a:off x="5179695" y="1591151"/>
            <a:ext cx="4271010" cy="2778562"/>
          </a:xfrm>
          <a:prstGeom prst="roundRect">
            <a:avLst>
              <a:gd name="adj" fmla="val 1090"/>
            </a:avLst>
          </a:prstGeom>
          <a:solidFill>
            <a:srgbClr val="3E3E3E"/>
          </a:solidFill>
          <a:ln/>
        </p:spPr>
      </p:sp>
      <p:sp>
        <p:nvSpPr>
          <p:cNvPr id="7" name="Text 5"/>
          <p:cNvSpPr/>
          <p:nvPr/>
        </p:nvSpPr>
        <p:spPr>
          <a:xfrm>
            <a:off x="5381625" y="1793081"/>
            <a:ext cx="2707481" cy="315516"/>
          </a:xfrm>
          <a:prstGeom prst="rect">
            <a:avLst/>
          </a:prstGeom>
          <a:noFill/>
          <a:ln/>
        </p:spPr>
        <p:txBody>
          <a:bodyPr wrap="none" lIns="0" tIns="0" rIns="0" bIns="0" rtlCol="0" anchor="t"/>
          <a:lstStyle/>
          <a:p>
            <a:pPr marL="0" indent="0">
              <a:lnSpc>
                <a:spcPts val="2450"/>
              </a:lnSpc>
              <a:buNone/>
            </a:pPr>
            <a:r>
              <a:rPr lang="en-US" sz="1950" kern="0" spc="-20" dirty="0">
                <a:solidFill>
                  <a:srgbClr val="E0D6DE"/>
                </a:solidFill>
                <a:latin typeface="Anton" pitchFamily="34" charset="0"/>
                <a:ea typeface="Anton" pitchFamily="34" charset="-122"/>
                <a:cs typeface="Anton" pitchFamily="34" charset="-120"/>
              </a:rPr>
              <a:t>Performance Measurement</a:t>
            </a:r>
            <a:endParaRPr lang="en-US" sz="1950" dirty="0"/>
          </a:p>
        </p:txBody>
      </p:sp>
      <p:sp>
        <p:nvSpPr>
          <p:cNvPr id="8" name="Text 6"/>
          <p:cNvSpPr/>
          <p:nvPr/>
        </p:nvSpPr>
        <p:spPr>
          <a:xfrm>
            <a:off x="5381625" y="2229683"/>
            <a:ext cx="3867150" cy="1292066"/>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Use KPIs like Cost Performance Index (CPI) and Schedule Performance Index (SPI). Track efficiency, productivity, and quality of deliverables.</a:t>
            </a:r>
            <a:endParaRPr lang="en-US" sz="1550" dirty="0"/>
          </a:p>
        </p:txBody>
      </p:sp>
      <p:sp>
        <p:nvSpPr>
          <p:cNvPr id="9" name="Shape 7"/>
          <p:cNvSpPr/>
          <p:nvPr/>
        </p:nvSpPr>
        <p:spPr>
          <a:xfrm>
            <a:off x="9652635" y="1591151"/>
            <a:ext cx="4271010" cy="2778562"/>
          </a:xfrm>
          <a:prstGeom prst="roundRect">
            <a:avLst>
              <a:gd name="adj" fmla="val 1090"/>
            </a:avLst>
          </a:prstGeom>
          <a:solidFill>
            <a:srgbClr val="3E3E3E"/>
          </a:solidFill>
          <a:ln/>
        </p:spPr>
      </p:sp>
      <p:sp>
        <p:nvSpPr>
          <p:cNvPr id="10" name="Text 8"/>
          <p:cNvSpPr/>
          <p:nvPr/>
        </p:nvSpPr>
        <p:spPr>
          <a:xfrm>
            <a:off x="9854565" y="1793081"/>
            <a:ext cx="2524244" cy="315516"/>
          </a:xfrm>
          <a:prstGeom prst="rect">
            <a:avLst/>
          </a:prstGeom>
          <a:noFill/>
          <a:ln/>
        </p:spPr>
        <p:txBody>
          <a:bodyPr wrap="none" lIns="0" tIns="0" rIns="0" bIns="0" rtlCol="0" anchor="t"/>
          <a:lstStyle/>
          <a:p>
            <a:pPr marL="0" indent="0">
              <a:lnSpc>
                <a:spcPts val="2450"/>
              </a:lnSpc>
              <a:buNone/>
            </a:pPr>
            <a:r>
              <a:rPr lang="en-US" sz="1950" kern="0" spc="-20" dirty="0">
                <a:solidFill>
                  <a:srgbClr val="E0D6DE"/>
                </a:solidFill>
                <a:latin typeface="Anton" pitchFamily="34" charset="0"/>
                <a:ea typeface="Anton" pitchFamily="34" charset="-122"/>
                <a:cs typeface="Anton" pitchFamily="34" charset="-120"/>
              </a:rPr>
              <a:t>Quality Management</a:t>
            </a:r>
            <a:endParaRPr lang="en-US" sz="1950" dirty="0"/>
          </a:p>
        </p:txBody>
      </p:sp>
      <p:sp>
        <p:nvSpPr>
          <p:cNvPr id="11" name="Text 9"/>
          <p:cNvSpPr/>
          <p:nvPr/>
        </p:nvSpPr>
        <p:spPr>
          <a:xfrm>
            <a:off x="9854565" y="2229683"/>
            <a:ext cx="3867150" cy="1938099"/>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Carry out regular quality checks to ensure that the deliverables meet the predetermined standards. Carry out audits and reviews at critical stages.
Use feedback loops to improve both processes and results.</a:t>
            </a:r>
            <a:endParaRPr lang="en-US" sz="1550" dirty="0"/>
          </a:p>
        </p:txBody>
      </p:sp>
      <p:sp>
        <p:nvSpPr>
          <p:cNvPr id="12" name="Shape 10"/>
          <p:cNvSpPr/>
          <p:nvPr/>
        </p:nvSpPr>
        <p:spPr>
          <a:xfrm>
            <a:off x="706755" y="4571643"/>
            <a:ext cx="4271010" cy="3101578"/>
          </a:xfrm>
          <a:prstGeom prst="roundRect">
            <a:avLst>
              <a:gd name="adj" fmla="val 977"/>
            </a:avLst>
          </a:prstGeom>
          <a:solidFill>
            <a:srgbClr val="3E3E3E"/>
          </a:solidFill>
          <a:ln/>
        </p:spPr>
      </p:sp>
      <p:sp>
        <p:nvSpPr>
          <p:cNvPr id="13" name="Text 11"/>
          <p:cNvSpPr/>
          <p:nvPr/>
        </p:nvSpPr>
        <p:spPr>
          <a:xfrm>
            <a:off x="908685" y="4773573"/>
            <a:ext cx="2524244" cy="315516"/>
          </a:xfrm>
          <a:prstGeom prst="rect">
            <a:avLst/>
          </a:prstGeom>
          <a:noFill/>
          <a:ln/>
        </p:spPr>
        <p:txBody>
          <a:bodyPr wrap="none" lIns="0" tIns="0" rIns="0" bIns="0" rtlCol="0" anchor="t"/>
          <a:lstStyle/>
          <a:p>
            <a:pPr marL="0" indent="0">
              <a:lnSpc>
                <a:spcPts val="2450"/>
              </a:lnSpc>
              <a:buNone/>
            </a:pPr>
            <a:r>
              <a:rPr lang="en-US" sz="1950" b="1" kern="0" spc="-20" dirty="0">
                <a:solidFill>
                  <a:srgbClr val="E0D6DE"/>
                </a:solidFill>
                <a:latin typeface="Anton" pitchFamily="34" charset="0"/>
                <a:ea typeface="Anton" pitchFamily="34" charset="-122"/>
                <a:cs typeface="Anton" pitchFamily="34" charset="-120"/>
              </a:rPr>
              <a:t>Change Control</a:t>
            </a:r>
            <a:endParaRPr lang="en-US" sz="1950" dirty="0"/>
          </a:p>
        </p:txBody>
      </p:sp>
      <p:sp>
        <p:nvSpPr>
          <p:cNvPr id="14" name="Text 12"/>
          <p:cNvSpPr/>
          <p:nvPr/>
        </p:nvSpPr>
        <p:spPr>
          <a:xfrm>
            <a:off x="908685" y="5210175"/>
            <a:ext cx="3867150" cy="2261116"/>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Implement a formal process of change management that deals with scope, budget, and schedule.
Evaluate how changes would impact the objectives of the project.
Obtain approval from stakeholders before any changes.</a:t>
            </a:r>
            <a:endParaRPr lang="en-US" sz="1550" dirty="0"/>
          </a:p>
        </p:txBody>
      </p:sp>
      <p:sp>
        <p:nvSpPr>
          <p:cNvPr id="15" name="Shape 13"/>
          <p:cNvSpPr/>
          <p:nvPr/>
        </p:nvSpPr>
        <p:spPr>
          <a:xfrm>
            <a:off x="5179695" y="4571643"/>
            <a:ext cx="4271010" cy="3101578"/>
          </a:xfrm>
          <a:prstGeom prst="roundRect">
            <a:avLst>
              <a:gd name="adj" fmla="val 977"/>
            </a:avLst>
          </a:prstGeom>
          <a:solidFill>
            <a:srgbClr val="3E3E3E"/>
          </a:solidFill>
          <a:ln/>
        </p:spPr>
      </p:sp>
      <p:sp>
        <p:nvSpPr>
          <p:cNvPr id="16" name="Text 14"/>
          <p:cNvSpPr/>
          <p:nvPr/>
        </p:nvSpPr>
        <p:spPr>
          <a:xfrm>
            <a:off x="5381625" y="4773573"/>
            <a:ext cx="2785943" cy="315516"/>
          </a:xfrm>
          <a:prstGeom prst="rect">
            <a:avLst/>
          </a:prstGeom>
          <a:noFill/>
          <a:ln/>
        </p:spPr>
        <p:txBody>
          <a:bodyPr wrap="none" lIns="0" tIns="0" rIns="0" bIns="0" rtlCol="0" anchor="t"/>
          <a:lstStyle/>
          <a:p>
            <a:pPr marL="0" indent="0">
              <a:lnSpc>
                <a:spcPts val="2450"/>
              </a:lnSpc>
              <a:buNone/>
            </a:pPr>
            <a:r>
              <a:rPr lang="en-US" sz="1950" kern="0" spc="-20" dirty="0">
                <a:solidFill>
                  <a:srgbClr val="E0D6DE"/>
                </a:solidFill>
                <a:latin typeface="Anton" pitchFamily="34" charset="0"/>
                <a:ea typeface="Anton" pitchFamily="34" charset="-122"/>
                <a:cs typeface="Anton" pitchFamily="34" charset="-120"/>
              </a:rPr>
              <a:t>Stakeholder Communication</a:t>
            </a:r>
            <a:endParaRPr lang="en-US" sz="1950" dirty="0"/>
          </a:p>
        </p:txBody>
      </p:sp>
      <p:sp>
        <p:nvSpPr>
          <p:cNvPr id="17" name="Text 15"/>
          <p:cNvSpPr/>
          <p:nvPr/>
        </p:nvSpPr>
        <p:spPr>
          <a:xfrm>
            <a:off x="5381625" y="5210175"/>
            <a:ext cx="3867150" cy="2261116"/>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Inform stakeholders of project status, risks, and changes on a regular basis.
Use easy-to-read and seemingly simple reporting, such as dashboards, graphs, and summaries.
Host regular meetings to answer questions and ensure that everything is clear.</a:t>
            </a:r>
            <a:endParaRPr lang="en-US" sz="1550" dirty="0"/>
          </a:p>
        </p:txBody>
      </p:sp>
      <p:sp>
        <p:nvSpPr>
          <p:cNvPr id="18" name="Shape 16"/>
          <p:cNvSpPr/>
          <p:nvPr/>
        </p:nvSpPr>
        <p:spPr>
          <a:xfrm>
            <a:off x="9652635" y="4571643"/>
            <a:ext cx="4271010" cy="3101578"/>
          </a:xfrm>
          <a:prstGeom prst="roundRect">
            <a:avLst>
              <a:gd name="adj" fmla="val 977"/>
            </a:avLst>
          </a:prstGeom>
          <a:solidFill>
            <a:srgbClr val="3E3E3E"/>
          </a:solidFill>
          <a:ln/>
        </p:spPr>
      </p:sp>
      <p:sp>
        <p:nvSpPr>
          <p:cNvPr id="19" name="Text 17"/>
          <p:cNvSpPr/>
          <p:nvPr/>
        </p:nvSpPr>
        <p:spPr>
          <a:xfrm>
            <a:off x="9854565" y="4773573"/>
            <a:ext cx="2784158" cy="315516"/>
          </a:xfrm>
          <a:prstGeom prst="rect">
            <a:avLst/>
          </a:prstGeom>
          <a:noFill/>
          <a:ln/>
        </p:spPr>
        <p:txBody>
          <a:bodyPr wrap="none" lIns="0" tIns="0" rIns="0" bIns="0" rtlCol="0" anchor="t"/>
          <a:lstStyle/>
          <a:p>
            <a:pPr marL="0" indent="0">
              <a:lnSpc>
                <a:spcPts val="2450"/>
              </a:lnSpc>
              <a:buNone/>
            </a:pPr>
            <a:r>
              <a:rPr lang="en-US" sz="1950" kern="0" spc="-20" dirty="0">
                <a:solidFill>
                  <a:srgbClr val="E0D6DE"/>
                </a:solidFill>
                <a:latin typeface="Anton" pitchFamily="34" charset="0"/>
                <a:ea typeface="Anton" pitchFamily="34" charset="-122"/>
                <a:cs typeface="Anton" pitchFamily="34" charset="-120"/>
              </a:rPr>
              <a:t>Risk and Issue Management</a:t>
            </a:r>
            <a:endParaRPr lang="en-US" sz="1950" dirty="0"/>
          </a:p>
        </p:txBody>
      </p:sp>
      <p:sp>
        <p:nvSpPr>
          <p:cNvPr id="20" name="Text 18"/>
          <p:cNvSpPr/>
          <p:nvPr/>
        </p:nvSpPr>
        <p:spPr>
          <a:xfrm>
            <a:off x="9854565" y="5210175"/>
            <a:ext cx="3867150" cy="646033"/>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Find and evaluate risks all the time during the project.</a:t>
            </a:r>
            <a:endParaRPr lang="en-US" sz="1550" dirty="0"/>
          </a:p>
        </p:txBody>
      </p:sp>
      <p:sp>
        <p:nvSpPr>
          <p:cNvPr id="21" name="Text 19"/>
          <p:cNvSpPr/>
          <p:nvPr/>
        </p:nvSpPr>
        <p:spPr>
          <a:xfrm>
            <a:off x="9854565" y="5977295"/>
            <a:ext cx="3867150" cy="969050"/>
          </a:xfrm>
          <a:prstGeom prst="rect">
            <a:avLst/>
          </a:prstGeom>
          <a:noFill/>
          <a:ln/>
        </p:spPr>
        <p:txBody>
          <a:bodyPr wrap="square" lIns="0" tIns="0" rIns="0" bIns="0" rtlCol="0" anchor="t"/>
          <a:lstStyle/>
          <a:p>
            <a:pPr marL="0" indent="0">
              <a:lnSpc>
                <a:spcPts val="2500"/>
              </a:lnSpc>
              <a:buNone/>
            </a:pPr>
            <a:r>
              <a:rPr lang="en-US" sz="1550" kern="0" spc="-32" dirty="0">
                <a:solidFill>
                  <a:srgbClr val="E0D6DE"/>
                </a:solidFill>
                <a:latin typeface="Fira Sans" pitchFamily="34" charset="0"/>
                <a:ea typeface="Fira Sans" pitchFamily="34" charset="-122"/>
                <a:cs typeface="Fira Sans" pitchFamily="34" charset="-120"/>
              </a:rPr>
              <a:t> Maintain a risk register that captures possible problems and remedies. Handle problems early with set backup plans.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1746" y="894755"/>
            <a:ext cx="7088981" cy="563999"/>
          </a:xfrm>
          <a:prstGeom prst="rect">
            <a:avLst/>
          </a:prstGeom>
          <a:noFill/>
          <a:ln/>
        </p:spPr>
        <p:txBody>
          <a:bodyPr wrap="none" lIns="0" tIns="0" rIns="0" bIns="0" rtlCol="0" anchor="t"/>
          <a:lstStyle/>
          <a:p>
            <a:pPr marL="0" indent="0">
              <a:lnSpc>
                <a:spcPts val="4400"/>
              </a:lnSpc>
              <a:buNone/>
            </a:pPr>
            <a:r>
              <a:rPr lang="en-US" sz="3550" kern="0" spc="-36" dirty="0">
                <a:solidFill>
                  <a:srgbClr val="FA95AF"/>
                </a:solidFill>
                <a:latin typeface="Anton" pitchFamily="34" charset="0"/>
                <a:ea typeface="Anton" pitchFamily="34" charset="-122"/>
                <a:cs typeface="Anton" pitchFamily="34" charset="-120"/>
              </a:rPr>
              <a:t>Processes in </a:t>
            </a:r>
            <a:r>
              <a:rPr lang="en-US" sz="3550" kern="0" spc="-36" dirty="0" smtClean="0">
                <a:solidFill>
                  <a:srgbClr val="FA95AF"/>
                </a:solidFill>
                <a:latin typeface="Anton" pitchFamily="34" charset="0"/>
                <a:ea typeface="Anton" pitchFamily="34" charset="-122"/>
                <a:cs typeface="Anton" pitchFamily="34" charset="-120"/>
              </a:rPr>
              <a:t>Tracking </a:t>
            </a:r>
            <a:r>
              <a:rPr lang="en-US" sz="3550" kern="0" spc="-36" dirty="0">
                <a:solidFill>
                  <a:srgbClr val="FA95AF"/>
                </a:solidFill>
                <a:latin typeface="Anton" pitchFamily="34" charset="0"/>
                <a:ea typeface="Anton" pitchFamily="34" charset="-122"/>
                <a:cs typeface="Anton" pitchFamily="34" charset="-120"/>
              </a:rPr>
              <a:t>and Controlling</a:t>
            </a:r>
            <a:endParaRPr lang="en-US" sz="3550" dirty="0"/>
          </a:p>
        </p:txBody>
      </p:sp>
      <p:sp>
        <p:nvSpPr>
          <p:cNvPr id="4" name="Shape 1"/>
          <p:cNvSpPr/>
          <p:nvPr/>
        </p:nvSpPr>
        <p:spPr>
          <a:xfrm>
            <a:off x="631746" y="1932503"/>
            <a:ext cx="406122" cy="406122"/>
          </a:xfrm>
          <a:prstGeom prst="roundRect">
            <a:avLst>
              <a:gd name="adj" fmla="val 6667"/>
            </a:avLst>
          </a:prstGeom>
          <a:solidFill>
            <a:srgbClr val="3E3E3E"/>
          </a:solidFill>
          <a:ln/>
        </p:spPr>
      </p:sp>
      <p:sp>
        <p:nvSpPr>
          <p:cNvPr id="5" name="Text 2"/>
          <p:cNvSpPr/>
          <p:nvPr/>
        </p:nvSpPr>
        <p:spPr>
          <a:xfrm>
            <a:off x="791408" y="2000131"/>
            <a:ext cx="86797" cy="270748"/>
          </a:xfrm>
          <a:prstGeom prst="rect">
            <a:avLst/>
          </a:prstGeom>
          <a:noFill/>
          <a:ln/>
        </p:spPr>
        <p:txBody>
          <a:bodyPr wrap="none" lIns="0" tIns="0" rIns="0" bIns="0" rtlCol="0" anchor="t"/>
          <a:lstStyle/>
          <a:p>
            <a:pPr marL="0" indent="0" algn="ctr">
              <a:lnSpc>
                <a:spcPts val="2100"/>
              </a:lnSpc>
              <a:buNone/>
            </a:pPr>
            <a:r>
              <a:rPr lang="en-US" sz="2100" kern="0" spc="-21" dirty="0">
                <a:solidFill>
                  <a:srgbClr val="E0D6DE"/>
                </a:solidFill>
                <a:latin typeface="Anton" pitchFamily="34" charset="0"/>
                <a:ea typeface="Anton" pitchFamily="34" charset="-122"/>
                <a:cs typeface="Anton" pitchFamily="34" charset="-120"/>
              </a:rPr>
              <a:t>1</a:t>
            </a:r>
            <a:endParaRPr lang="en-US" sz="2100" dirty="0"/>
          </a:p>
        </p:txBody>
      </p:sp>
      <p:sp>
        <p:nvSpPr>
          <p:cNvPr id="6" name="Text 3"/>
          <p:cNvSpPr/>
          <p:nvPr/>
        </p:nvSpPr>
        <p:spPr>
          <a:xfrm>
            <a:off x="1218367" y="1932503"/>
            <a:ext cx="2595205" cy="281940"/>
          </a:xfrm>
          <a:prstGeom prst="rect">
            <a:avLst/>
          </a:prstGeom>
          <a:noFill/>
          <a:ln/>
        </p:spPr>
        <p:txBody>
          <a:bodyPr wrap="none" lIns="0" tIns="0" rIns="0" bIns="0" rtlCol="0" anchor="t"/>
          <a:lstStyle/>
          <a:p>
            <a:pPr marL="0" indent="0">
              <a:lnSpc>
                <a:spcPts val="2200"/>
              </a:lnSpc>
              <a:buNone/>
            </a:pPr>
            <a:r>
              <a:rPr lang="en-US" sz="1750" kern="0" spc="-18" dirty="0">
                <a:solidFill>
                  <a:srgbClr val="E0D6DE"/>
                </a:solidFill>
                <a:latin typeface="Anton" pitchFamily="34" charset="0"/>
                <a:ea typeface="Anton" pitchFamily="34" charset="-122"/>
                <a:cs typeface="Anton" pitchFamily="34" charset="-120"/>
              </a:rPr>
              <a:t>Data Collection and Reporting</a:t>
            </a:r>
            <a:endParaRPr lang="en-US" sz="1750" dirty="0"/>
          </a:p>
        </p:txBody>
      </p:sp>
      <p:sp>
        <p:nvSpPr>
          <p:cNvPr id="7" name="Text 4"/>
          <p:cNvSpPr/>
          <p:nvPr/>
        </p:nvSpPr>
        <p:spPr>
          <a:xfrm>
            <a:off x="1218367" y="2322671"/>
            <a:ext cx="3263384" cy="577453"/>
          </a:xfrm>
          <a:prstGeom prst="rect">
            <a:avLst/>
          </a:prstGeom>
          <a:noFill/>
          <a:ln/>
        </p:spPr>
        <p:txBody>
          <a:bodyPr wrap="square" lIns="0" tIns="0" rIns="0" bIns="0" rtlCol="0" anchor="t"/>
          <a:lstStyle/>
          <a:p>
            <a:pPr marL="0" indent="0">
              <a:lnSpc>
                <a:spcPts val="2250"/>
              </a:lnSpc>
              <a:buNone/>
            </a:pPr>
            <a:r>
              <a:rPr lang="en-US" sz="1400" kern="0" spc="-28" dirty="0">
                <a:solidFill>
                  <a:srgbClr val="E0D6DE"/>
                </a:solidFill>
                <a:latin typeface="Fira Sans" pitchFamily="34" charset="0"/>
                <a:ea typeface="Fira Sans" pitchFamily="34" charset="-122"/>
                <a:cs typeface="Fira Sans" pitchFamily="34" charset="-120"/>
              </a:rPr>
              <a:t>Collect real-time information about resource use, progress, and finances.</a:t>
            </a:r>
            <a:endParaRPr lang="en-US" sz="1400" dirty="0"/>
          </a:p>
        </p:txBody>
      </p:sp>
      <p:sp>
        <p:nvSpPr>
          <p:cNvPr id="8" name="Shape 5"/>
          <p:cNvSpPr/>
          <p:nvPr/>
        </p:nvSpPr>
        <p:spPr>
          <a:xfrm>
            <a:off x="4662249" y="1932503"/>
            <a:ext cx="406122" cy="406122"/>
          </a:xfrm>
          <a:prstGeom prst="roundRect">
            <a:avLst>
              <a:gd name="adj" fmla="val 6667"/>
            </a:avLst>
          </a:prstGeom>
          <a:solidFill>
            <a:srgbClr val="3E3E3E"/>
          </a:solidFill>
          <a:ln/>
        </p:spPr>
      </p:sp>
      <p:sp>
        <p:nvSpPr>
          <p:cNvPr id="9" name="Text 6"/>
          <p:cNvSpPr/>
          <p:nvPr/>
        </p:nvSpPr>
        <p:spPr>
          <a:xfrm>
            <a:off x="4799767" y="2000131"/>
            <a:ext cx="131088" cy="270748"/>
          </a:xfrm>
          <a:prstGeom prst="rect">
            <a:avLst/>
          </a:prstGeom>
          <a:noFill/>
          <a:ln/>
        </p:spPr>
        <p:txBody>
          <a:bodyPr wrap="none" lIns="0" tIns="0" rIns="0" bIns="0" rtlCol="0" anchor="t"/>
          <a:lstStyle/>
          <a:p>
            <a:pPr marL="0" indent="0" algn="ctr">
              <a:lnSpc>
                <a:spcPts val="2100"/>
              </a:lnSpc>
              <a:buNone/>
            </a:pPr>
            <a:r>
              <a:rPr lang="en-US" sz="2100" kern="0" spc="-21" dirty="0">
                <a:solidFill>
                  <a:srgbClr val="E0D6DE"/>
                </a:solidFill>
                <a:latin typeface="Anton" pitchFamily="34" charset="0"/>
                <a:ea typeface="Anton" pitchFamily="34" charset="-122"/>
                <a:cs typeface="Anton" pitchFamily="34" charset="-120"/>
              </a:rPr>
              <a:t>2</a:t>
            </a:r>
            <a:endParaRPr lang="en-US" sz="2100" dirty="0"/>
          </a:p>
        </p:txBody>
      </p:sp>
      <p:sp>
        <p:nvSpPr>
          <p:cNvPr id="10" name="Text 7"/>
          <p:cNvSpPr/>
          <p:nvPr/>
        </p:nvSpPr>
        <p:spPr>
          <a:xfrm>
            <a:off x="5248870" y="1932503"/>
            <a:ext cx="2256234" cy="281940"/>
          </a:xfrm>
          <a:prstGeom prst="rect">
            <a:avLst/>
          </a:prstGeom>
          <a:noFill/>
          <a:ln/>
        </p:spPr>
        <p:txBody>
          <a:bodyPr wrap="none" lIns="0" tIns="0" rIns="0" bIns="0" rtlCol="0" anchor="t"/>
          <a:lstStyle/>
          <a:p>
            <a:pPr marL="0" indent="0">
              <a:lnSpc>
                <a:spcPts val="2200"/>
              </a:lnSpc>
              <a:buNone/>
            </a:pPr>
            <a:r>
              <a:rPr lang="en-US" sz="1750" kern="0" spc="-18" dirty="0">
                <a:solidFill>
                  <a:srgbClr val="E0D6DE"/>
                </a:solidFill>
                <a:latin typeface="Anton" pitchFamily="34" charset="0"/>
                <a:ea typeface="Anton" pitchFamily="34" charset="-122"/>
                <a:cs typeface="Anton" pitchFamily="34" charset="-120"/>
              </a:rPr>
              <a:t>Variance Analysis</a:t>
            </a:r>
            <a:endParaRPr lang="en-US" sz="1750" dirty="0"/>
          </a:p>
        </p:txBody>
      </p:sp>
      <p:sp>
        <p:nvSpPr>
          <p:cNvPr id="11" name="Text 8"/>
          <p:cNvSpPr/>
          <p:nvPr/>
        </p:nvSpPr>
        <p:spPr>
          <a:xfrm>
            <a:off x="5248870" y="2322671"/>
            <a:ext cx="3263384" cy="866180"/>
          </a:xfrm>
          <a:prstGeom prst="rect">
            <a:avLst/>
          </a:prstGeom>
          <a:noFill/>
          <a:ln/>
        </p:spPr>
        <p:txBody>
          <a:bodyPr wrap="square" lIns="0" tIns="0" rIns="0" bIns="0" rtlCol="0" anchor="t"/>
          <a:lstStyle/>
          <a:p>
            <a:pPr marL="0" indent="0">
              <a:lnSpc>
                <a:spcPts val="2250"/>
              </a:lnSpc>
              <a:buNone/>
            </a:pPr>
            <a:r>
              <a:rPr lang="en-US" sz="1400" kern="0" spc="-28" dirty="0">
                <a:solidFill>
                  <a:srgbClr val="E0D6DE"/>
                </a:solidFill>
                <a:latin typeface="Fira Sans" pitchFamily="34" charset="0"/>
                <a:ea typeface="Fira Sans" pitchFamily="34" charset="-122"/>
                <a:cs typeface="Fira Sans" pitchFamily="34" charset="-120"/>
              </a:rPr>
              <a:t>Compare actual progress versus the project plan. Identify deviations and their causes.</a:t>
            </a:r>
            <a:endParaRPr lang="en-US" sz="1400" dirty="0"/>
          </a:p>
        </p:txBody>
      </p:sp>
      <p:sp>
        <p:nvSpPr>
          <p:cNvPr id="12" name="Shape 9"/>
          <p:cNvSpPr/>
          <p:nvPr/>
        </p:nvSpPr>
        <p:spPr>
          <a:xfrm>
            <a:off x="631746" y="3572351"/>
            <a:ext cx="406122" cy="406122"/>
          </a:xfrm>
          <a:prstGeom prst="roundRect">
            <a:avLst>
              <a:gd name="adj" fmla="val 6667"/>
            </a:avLst>
          </a:prstGeom>
          <a:solidFill>
            <a:srgbClr val="3E3E3E"/>
          </a:solidFill>
          <a:ln/>
        </p:spPr>
      </p:sp>
      <p:sp>
        <p:nvSpPr>
          <p:cNvPr id="13" name="Text 10"/>
          <p:cNvSpPr/>
          <p:nvPr/>
        </p:nvSpPr>
        <p:spPr>
          <a:xfrm>
            <a:off x="769263" y="3639979"/>
            <a:ext cx="131088" cy="270748"/>
          </a:xfrm>
          <a:prstGeom prst="rect">
            <a:avLst/>
          </a:prstGeom>
          <a:noFill/>
          <a:ln/>
        </p:spPr>
        <p:txBody>
          <a:bodyPr wrap="none" lIns="0" tIns="0" rIns="0" bIns="0" rtlCol="0" anchor="t"/>
          <a:lstStyle/>
          <a:p>
            <a:pPr marL="0" indent="0" algn="ctr">
              <a:lnSpc>
                <a:spcPts val="2100"/>
              </a:lnSpc>
              <a:buNone/>
            </a:pPr>
            <a:r>
              <a:rPr lang="en-US" sz="2100" kern="0" spc="-21" dirty="0">
                <a:solidFill>
                  <a:srgbClr val="E0D6DE"/>
                </a:solidFill>
                <a:latin typeface="Anton" pitchFamily="34" charset="0"/>
                <a:ea typeface="Anton" pitchFamily="34" charset="-122"/>
                <a:cs typeface="Anton" pitchFamily="34" charset="-120"/>
              </a:rPr>
              <a:t>3</a:t>
            </a:r>
            <a:endParaRPr lang="en-US" sz="2100" dirty="0"/>
          </a:p>
        </p:txBody>
      </p:sp>
      <p:sp>
        <p:nvSpPr>
          <p:cNvPr id="14" name="Text 11"/>
          <p:cNvSpPr/>
          <p:nvPr/>
        </p:nvSpPr>
        <p:spPr>
          <a:xfrm>
            <a:off x="1218367" y="3572351"/>
            <a:ext cx="2256234" cy="281940"/>
          </a:xfrm>
          <a:prstGeom prst="rect">
            <a:avLst/>
          </a:prstGeom>
          <a:noFill/>
          <a:ln/>
        </p:spPr>
        <p:txBody>
          <a:bodyPr wrap="none" lIns="0" tIns="0" rIns="0" bIns="0" rtlCol="0" anchor="t"/>
          <a:lstStyle/>
          <a:p>
            <a:pPr marL="0" indent="0">
              <a:lnSpc>
                <a:spcPts val="2200"/>
              </a:lnSpc>
              <a:buNone/>
            </a:pPr>
            <a:r>
              <a:rPr lang="en-US" sz="1750" kern="0" spc="-18" dirty="0">
                <a:solidFill>
                  <a:srgbClr val="E0D6DE"/>
                </a:solidFill>
                <a:latin typeface="Anton" pitchFamily="34" charset="0"/>
                <a:ea typeface="Anton" pitchFamily="34" charset="-122"/>
                <a:cs typeface="Anton" pitchFamily="34" charset="-120"/>
              </a:rPr>
              <a:t>Forecasting</a:t>
            </a:r>
            <a:endParaRPr lang="en-US" sz="1750" dirty="0"/>
          </a:p>
        </p:txBody>
      </p:sp>
      <p:sp>
        <p:nvSpPr>
          <p:cNvPr id="15" name="Text 12"/>
          <p:cNvSpPr/>
          <p:nvPr/>
        </p:nvSpPr>
        <p:spPr>
          <a:xfrm>
            <a:off x="1218367" y="3962519"/>
            <a:ext cx="3263384" cy="1154906"/>
          </a:xfrm>
          <a:prstGeom prst="rect">
            <a:avLst/>
          </a:prstGeom>
          <a:noFill/>
          <a:ln/>
        </p:spPr>
        <p:txBody>
          <a:bodyPr wrap="square" lIns="0" tIns="0" rIns="0" bIns="0" rtlCol="0" anchor="t"/>
          <a:lstStyle/>
          <a:p>
            <a:pPr marL="0" indent="0">
              <a:lnSpc>
                <a:spcPts val="2250"/>
              </a:lnSpc>
              <a:buNone/>
            </a:pPr>
            <a:r>
              <a:rPr lang="en-US" sz="1400" kern="0" spc="-28" dirty="0">
                <a:solidFill>
                  <a:srgbClr val="E0D6DE"/>
                </a:solidFill>
                <a:latin typeface="Fira Sans" pitchFamily="34" charset="0"/>
                <a:ea typeface="Fira Sans" pitchFamily="34" charset="-122"/>
                <a:cs typeface="Fira Sans" pitchFamily="34" charset="-120"/>
              </a:rPr>
              <a:t>Use past data and trends to predict future project performance. Adjust resources or timelines based on predictions.</a:t>
            </a:r>
            <a:endParaRPr lang="en-US" sz="1400" dirty="0"/>
          </a:p>
        </p:txBody>
      </p:sp>
      <p:sp>
        <p:nvSpPr>
          <p:cNvPr id="16" name="Shape 13"/>
          <p:cNvSpPr/>
          <p:nvPr/>
        </p:nvSpPr>
        <p:spPr>
          <a:xfrm>
            <a:off x="4662249" y="3572351"/>
            <a:ext cx="406122" cy="406122"/>
          </a:xfrm>
          <a:prstGeom prst="roundRect">
            <a:avLst>
              <a:gd name="adj" fmla="val 6667"/>
            </a:avLst>
          </a:prstGeom>
          <a:solidFill>
            <a:srgbClr val="3E3E3E"/>
          </a:solidFill>
          <a:ln/>
        </p:spPr>
      </p:sp>
      <p:sp>
        <p:nvSpPr>
          <p:cNvPr id="17" name="Text 14"/>
          <p:cNvSpPr/>
          <p:nvPr/>
        </p:nvSpPr>
        <p:spPr>
          <a:xfrm>
            <a:off x="4799767" y="3639979"/>
            <a:ext cx="131088" cy="270748"/>
          </a:xfrm>
          <a:prstGeom prst="rect">
            <a:avLst/>
          </a:prstGeom>
          <a:noFill/>
          <a:ln/>
        </p:spPr>
        <p:txBody>
          <a:bodyPr wrap="none" lIns="0" tIns="0" rIns="0" bIns="0" rtlCol="0" anchor="t"/>
          <a:lstStyle/>
          <a:p>
            <a:pPr marL="0" indent="0" algn="ctr">
              <a:lnSpc>
                <a:spcPts val="2100"/>
              </a:lnSpc>
              <a:buNone/>
            </a:pPr>
            <a:r>
              <a:rPr lang="en-US" sz="2100" kern="0" spc="-21" dirty="0">
                <a:solidFill>
                  <a:srgbClr val="E0D6DE"/>
                </a:solidFill>
                <a:latin typeface="Anton" pitchFamily="34" charset="0"/>
                <a:ea typeface="Anton" pitchFamily="34" charset="-122"/>
                <a:cs typeface="Anton" pitchFamily="34" charset="-120"/>
              </a:rPr>
              <a:t>4</a:t>
            </a:r>
            <a:endParaRPr lang="en-US" sz="2100" dirty="0"/>
          </a:p>
        </p:txBody>
      </p:sp>
      <p:sp>
        <p:nvSpPr>
          <p:cNvPr id="18" name="Text 15"/>
          <p:cNvSpPr/>
          <p:nvPr/>
        </p:nvSpPr>
        <p:spPr>
          <a:xfrm>
            <a:off x="5248870" y="3572351"/>
            <a:ext cx="2256234" cy="281940"/>
          </a:xfrm>
          <a:prstGeom prst="rect">
            <a:avLst/>
          </a:prstGeom>
          <a:noFill/>
          <a:ln/>
        </p:spPr>
        <p:txBody>
          <a:bodyPr wrap="none" lIns="0" tIns="0" rIns="0" bIns="0" rtlCol="0" anchor="t"/>
          <a:lstStyle/>
          <a:p>
            <a:pPr marL="0" indent="0">
              <a:lnSpc>
                <a:spcPts val="2200"/>
              </a:lnSpc>
              <a:buNone/>
            </a:pPr>
            <a:r>
              <a:rPr lang="en-US" sz="1750" b="1" kern="0" spc="-18" dirty="0">
                <a:solidFill>
                  <a:srgbClr val="E0D6DE"/>
                </a:solidFill>
                <a:latin typeface="Anton" pitchFamily="34" charset="0"/>
                <a:ea typeface="Anton" pitchFamily="34" charset="-122"/>
                <a:cs typeface="Anton" pitchFamily="34" charset="-120"/>
              </a:rPr>
              <a:t>Schedule Control</a:t>
            </a:r>
            <a:endParaRPr lang="en-US" sz="1750" dirty="0"/>
          </a:p>
        </p:txBody>
      </p:sp>
      <p:sp>
        <p:nvSpPr>
          <p:cNvPr id="19" name="Text 16"/>
          <p:cNvSpPr/>
          <p:nvPr/>
        </p:nvSpPr>
        <p:spPr>
          <a:xfrm>
            <a:off x="5248870" y="3962519"/>
            <a:ext cx="3263384" cy="1154906"/>
          </a:xfrm>
          <a:prstGeom prst="rect">
            <a:avLst/>
          </a:prstGeom>
          <a:noFill/>
          <a:ln/>
        </p:spPr>
        <p:txBody>
          <a:bodyPr wrap="square" lIns="0" tIns="0" rIns="0" bIns="0" rtlCol="0" anchor="t"/>
          <a:lstStyle/>
          <a:p>
            <a:pPr marL="0" indent="0">
              <a:lnSpc>
                <a:spcPts val="2250"/>
              </a:lnSpc>
              <a:buNone/>
            </a:pPr>
            <a:r>
              <a:rPr lang="en-US" sz="1400" kern="0" spc="-28" dirty="0">
                <a:solidFill>
                  <a:srgbClr val="E0D6DE"/>
                </a:solidFill>
                <a:latin typeface="Fira Sans" pitchFamily="34" charset="0"/>
                <a:ea typeface="Fira Sans" pitchFamily="34" charset="-122"/>
                <a:cs typeface="Fira Sans" pitchFamily="34" charset="-120"/>
              </a:rPr>
              <a:t>Check how quickly tasks are done and change schedules for any delays.
Use tools that show the project timeline to see progress and find problems.</a:t>
            </a:r>
            <a:endParaRPr lang="en-US" sz="1400" dirty="0"/>
          </a:p>
        </p:txBody>
      </p:sp>
      <p:sp>
        <p:nvSpPr>
          <p:cNvPr id="20" name="Shape 17"/>
          <p:cNvSpPr/>
          <p:nvPr/>
        </p:nvSpPr>
        <p:spPr>
          <a:xfrm>
            <a:off x="631746" y="5500926"/>
            <a:ext cx="406122" cy="406122"/>
          </a:xfrm>
          <a:prstGeom prst="roundRect">
            <a:avLst>
              <a:gd name="adj" fmla="val 6667"/>
            </a:avLst>
          </a:prstGeom>
          <a:solidFill>
            <a:srgbClr val="3E3E3E"/>
          </a:solidFill>
          <a:ln/>
        </p:spPr>
      </p:sp>
      <p:sp>
        <p:nvSpPr>
          <p:cNvPr id="21" name="Text 18"/>
          <p:cNvSpPr/>
          <p:nvPr/>
        </p:nvSpPr>
        <p:spPr>
          <a:xfrm>
            <a:off x="769263" y="5568553"/>
            <a:ext cx="131088" cy="270748"/>
          </a:xfrm>
          <a:prstGeom prst="rect">
            <a:avLst/>
          </a:prstGeom>
          <a:noFill/>
          <a:ln/>
        </p:spPr>
        <p:txBody>
          <a:bodyPr wrap="none" lIns="0" tIns="0" rIns="0" bIns="0" rtlCol="0" anchor="t"/>
          <a:lstStyle/>
          <a:p>
            <a:pPr marL="0" indent="0" algn="ctr">
              <a:lnSpc>
                <a:spcPts val="2100"/>
              </a:lnSpc>
              <a:buNone/>
            </a:pPr>
            <a:r>
              <a:rPr lang="en-US" sz="2100" kern="0" spc="-21" dirty="0">
                <a:solidFill>
                  <a:srgbClr val="E0D6DE"/>
                </a:solidFill>
                <a:latin typeface="Anton" pitchFamily="34" charset="0"/>
                <a:ea typeface="Anton" pitchFamily="34" charset="-122"/>
                <a:cs typeface="Anton" pitchFamily="34" charset="-120"/>
              </a:rPr>
              <a:t>5</a:t>
            </a:r>
            <a:endParaRPr lang="en-US" sz="2100" dirty="0"/>
          </a:p>
        </p:txBody>
      </p:sp>
      <p:sp>
        <p:nvSpPr>
          <p:cNvPr id="22" name="Text 19"/>
          <p:cNvSpPr/>
          <p:nvPr/>
        </p:nvSpPr>
        <p:spPr>
          <a:xfrm>
            <a:off x="1218367" y="5500926"/>
            <a:ext cx="2256234" cy="281940"/>
          </a:xfrm>
          <a:prstGeom prst="rect">
            <a:avLst/>
          </a:prstGeom>
          <a:noFill/>
          <a:ln/>
        </p:spPr>
        <p:txBody>
          <a:bodyPr wrap="none" lIns="0" tIns="0" rIns="0" bIns="0" rtlCol="0" anchor="t"/>
          <a:lstStyle/>
          <a:p>
            <a:pPr marL="0" indent="0">
              <a:lnSpc>
                <a:spcPts val="2200"/>
              </a:lnSpc>
              <a:buNone/>
            </a:pPr>
            <a:r>
              <a:rPr lang="en-US" sz="1750" b="1" kern="0" spc="-18" dirty="0">
                <a:solidFill>
                  <a:srgbClr val="E0D6DE"/>
                </a:solidFill>
                <a:latin typeface="Anton" pitchFamily="34" charset="0"/>
                <a:ea typeface="Anton" pitchFamily="34" charset="-122"/>
                <a:cs typeface="Anton" pitchFamily="34" charset="-120"/>
              </a:rPr>
              <a:t>Cost Control</a:t>
            </a:r>
            <a:r>
              <a:rPr lang="en-US" sz="1750" kern="0" spc="-18" dirty="0">
                <a:solidFill>
                  <a:srgbClr val="E0D6DE"/>
                </a:solidFill>
                <a:latin typeface="Anton" pitchFamily="34" charset="0"/>
                <a:ea typeface="Anton" pitchFamily="34" charset="-122"/>
                <a:cs typeface="Anton" pitchFamily="34" charset="-120"/>
              </a:rPr>
              <a:t> </a:t>
            </a:r>
            <a:endParaRPr lang="en-US" sz="1750" dirty="0"/>
          </a:p>
        </p:txBody>
      </p:sp>
      <p:sp>
        <p:nvSpPr>
          <p:cNvPr id="23" name="Text 20"/>
          <p:cNvSpPr/>
          <p:nvPr/>
        </p:nvSpPr>
        <p:spPr>
          <a:xfrm>
            <a:off x="1218367" y="5891093"/>
            <a:ext cx="3263384" cy="1443633"/>
          </a:xfrm>
          <a:prstGeom prst="rect">
            <a:avLst/>
          </a:prstGeom>
          <a:noFill/>
          <a:ln/>
        </p:spPr>
        <p:txBody>
          <a:bodyPr wrap="square" lIns="0" tIns="0" rIns="0" bIns="0" rtlCol="0" anchor="t"/>
          <a:lstStyle/>
          <a:p>
            <a:pPr marL="0" indent="0">
              <a:lnSpc>
                <a:spcPts val="2250"/>
              </a:lnSpc>
              <a:buNone/>
            </a:pPr>
            <a:r>
              <a:rPr lang="en-US" sz="1400" kern="0" spc="-28" dirty="0">
                <a:solidFill>
                  <a:srgbClr val="E0D6DE"/>
                </a:solidFill>
                <a:latin typeface="Fira Sans" pitchFamily="34" charset="0"/>
                <a:ea typeface="Fira Sans" pitchFamily="34" charset="-122"/>
                <a:cs typeface="Fira Sans" pitchFamily="34" charset="-120"/>
              </a:rPr>
              <a:t>Track expenses in real time against budget baselines. Introduce corrective action in the form of fund reallocation and reduction of scope where budget is overrun in a project.</a:t>
            </a:r>
            <a:endParaRPr lang="en-US" sz="1400" dirty="0"/>
          </a:p>
        </p:txBody>
      </p:sp>
      <p:sp>
        <p:nvSpPr>
          <p:cNvPr id="24" name="Shape 21"/>
          <p:cNvSpPr/>
          <p:nvPr/>
        </p:nvSpPr>
        <p:spPr>
          <a:xfrm>
            <a:off x="4662249" y="5500926"/>
            <a:ext cx="406122" cy="406122"/>
          </a:xfrm>
          <a:prstGeom prst="roundRect">
            <a:avLst>
              <a:gd name="adj" fmla="val 6667"/>
            </a:avLst>
          </a:prstGeom>
          <a:solidFill>
            <a:srgbClr val="3E3E3E"/>
          </a:solidFill>
          <a:ln/>
        </p:spPr>
      </p:sp>
      <p:sp>
        <p:nvSpPr>
          <p:cNvPr id="25" name="Text 22"/>
          <p:cNvSpPr/>
          <p:nvPr/>
        </p:nvSpPr>
        <p:spPr>
          <a:xfrm>
            <a:off x="4799767" y="5568553"/>
            <a:ext cx="131088" cy="270748"/>
          </a:xfrm>
          <a:prstGeom prst="rect">
            <a:avLst/>
          </a:prstGeom>
          <a:noFill/>
          <a:ln/>
        </p:spPr>
        <p:txBody>
          <a:bodyPr wrap="none" lIns="0" tIns="0" rIns="0" bIns="0" rtlCol="0" anchor="t"/>
          <a:lstStyle/>
          <a:p>
            <a:pPr marL="0" indent="0" algn="ctr">
              <a:lnSpc>
                <a:spcPts val="2100"/>
              </a:lnSpc>
              <a:buNone/>
            </a:pPr>
            <a:r>
              <a:rPr lang="en-US" sz="2100" kern="0" spc="-21" dirty="0">
                <a:solidFill>
                  <a:srgbClr val="E0D6DE"/>
                </a:solidFill>
                <a:latin typeface="Anton" pitchFamily="34" charset="0"/>
                <a:ea typeface="Anton" pitchFamily="34" charset="-122"/>
                <a:cs typeface="Anton" pitchFamily="34" charset="-120"/>
              </a:rPr>
              <a:t>6</a:t>
            </a:r>
            <a:endParaRPr lang="en-US" sz="2100" dirty="0"/>
          </a:p>
        </p:txBody>
      </p:sp>
      <p:sp>
        <p:nvSpPr>
          <p:cNvPr id="26" name="Text 23"/>
          <p:cNvSpPr/>
          <p:nvPr/>
        </p:nvSpPr>
        <p:spPr>
          <a:xfrm>
            <a:off x="5248870" y="5500926"/>
            <a:ext cx="2256234" cy="281940"/>
          </a:xfrm>
          <a:prstGeom prst="rect">
            <a:avLst/>
          </a:prstGeom>
          <a:noFill/>
          <a:ln/>
        </p:spPr>
        <p:txBody>
          <a:bodyPr wrap="none" lIns="0" tIns="0" rIns="0" bIns="0" rtlCol="0" anchor="t"/>
          <a:lstStyle/>
          <a:p>
            <a:pPr marL="0" indent="0">
              <a:lnSpc>
                <a:spcPts val="2200"/>
              </a:lnSpc>
              <a:buNone/>
            </a:pPr>
            <a:r>
              <a:rPr lang="en-US" sz="1750" kern="0" spc="-18" dirty="0">
                <a:solidFill>
                  <a:srgbClr val="E0D6DE"/>
                </a:solidFill>
                <a:latin typeface="Anton" pitchFamily="34" charset="0"/>
                <a:ea typeface="Anton" pitchFamily="34" charset="-122"/>
                <a:cs typeface="Anton" pitchFamily="34" charset="-120"/>
              </a:rPr>
              <a:t>Quality Assurance</a:t>
            </a:r>
            <a:endParaRPr lang="en-US" sz="1750" dirty="0"/>
          </a:p>
        </p:txBody>
      </p:sp>
      <p:sp>
        <p:nvSpPr>
          <p:cNvPr id="27" name="Text 24"/>
          <p:cNvSpPr/>
          <p:nvPr/>
        </p:nvSpPr>
        <p:spPr>
          <a:xfrm>
            <a:off x="5248870" y="5891093"/>
            <a:ext cx="3263384" cy="1154906"/>
          </a:xfrm>
          <a:prstGeom prst="rect">
            <a:avLst/>
          </a:prstGeom>
          <a:noFill/>
          <a:ln/>
        </p:spPr>
        <p:txBody>
          <a:bodyPr wrap="square" lIns="0" tIns="0" rIns="0" bIns="0" rtlCol="0" anchor="t"/>
          <a:lstStyle/>
          <a:p>
            <a:pPr marL="0" indent="0">
              <a:lnSpc>
                <a:spcPts val="2250"/>
              </a:lnSpc>
              <a:buNone/>
            </a:pPr>
            <a:r>
              <a:rPr lang="en-US" sz="1400" kern="0" spc="-28" dirty="0">
                <a:solidFill>
                  <a:srgbClr val="E0D6DE"/>
                </a:solidFill>
                <a:latin typeface="Fira Sans" pitchFamily="34" charset="0"/>
                <a:ea typeface="Fira Sans" pitchFamily="34" charset="-122"/>
                <a:cs typeface="Fira Sans" pitchFamily="34" charset="-120"/>
              </a:rPr>
              <a:t>Inspection, testing, and reviews to check quality. Document lessons learned and ensure that they don't happen in a future project.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065282" y="454819"/>
            <a:ext cx="4135398" cy="516850"/>
          </a:xfrm>
          <a:prstGeom prst="rect">
            <a:avLst/>
          </a:prstGeom>
          <a:noFill/>
          <a:ln/>
        </p:spPr>
        <p:txBody>
          <a:bodyPr wrap="none" lIns="0" tIns="0" rIns="0" bIns="0" rtlCol="0" anchor="t"/>
          <a:lstStyle/>
          <a:p>
            <a:pPr marL="0" indent="0">
              <a:lnSpc>
                <a:spcPts val="4050"/>
              </a:lnSpc>
              <a:buNone/>
            </a:pPr>
            <a:r>
              <a:rPr lang="en-US" sz="3250" kern="0" spc="-33" dirty="0">
                <a:solidFill>
                  <a:srgbClr val="FA95AF"/>
                </a:solidFill>
                <a:latin typeface="Anton" pitchFamily="34" charset="0"/>
                <a:ea typeface="Anton" pitchFamily="34" charset="-122"/>
                <a:cs typeface="Anton" pitchFamily="34" charset="-120"/>
              </a:rPr>
              <a:t>Techniques and Tools</a:t>
            </a:r>
            <a:endParaRPr lang="en-US" sz="3250" dirty="0"/>
          </a:p>
        </p:txBody>
      </p:sp>
      <p:pic>
        <p:nvPicPr>
          <p:cNvPr id="4" name="Image 1" descr="preencoded.png"/>
          <p:cNvPicPr>
            <a:picLocks noChangeAspect="1"/>
          </p:cNvPicPr>
          <p:nvPr/>
        </p:nvPicPr>
        <p:blipFill>
          <a:blip r:embed="rId4"/>
          <a:stretch>
            <a:fillRect/>
          </a:stretch>
        </p:blipFill>
        <p:spPr>
          <a:xfrm>
            <a:off x="6065282" y="1219795"/>
            <a:ext cx="413504" cy="413504"/>
          </a:xfrm>
          <a:prstGeom prst="rect">
            <a:avLst/>
          </a:prstGeom>
        </p:spPr>
      </p:pic>
      <p:sp>
        <p:nvSpPr>
          <p:cNvPr id="5" name="Text 1"/>
          <p:cNvSpPr/>
          <p:nvPr/>
        </p:nvSpPr>
        <p:spPr>
          <a:xfrm>
            <a:off x="6065282" y="1798677"/>
            <a:ext cx="2454235" cy="258485"/>
          </a:xfrm>
          <a:prstGeom prst="rect">
            <a:avLst/>
          </a:prstGeom>
          <a:noFill/>
          <a:ln/>
        </p:spPr>
        <p:txBody>
          <a:bodyPr wrap="none" lIns="0" tIns="0" rIns="0" bIns="0" rtlCol="0" anchor="t"/>
          <a:lstStyle/>
          <a:p>
            <a:pPr marL="0" indent="0" algn="l">
              <a:lnSpc>
                <a:spcPts val="2000"/>
              </a:lnSpc>
              <a:buNone/>
            </a:pPr>
            <a:r>
              <a:rPr lang="en-US" sz="1600" kern="0" spc="-16" dirty="0">
                <a:solidFill>
                  <a:srgbClr val="E0D6DE"/>
                </a:solidFill>
                <a:latin typeface="Anton" pitchFamily="34" charset="0"/>
                <a:ea typeface="Anton" pitchFamily="34" charset="-122"/>
                <a:cs typeface="Anton" pitchFamily="34" charset="-120"/>
              </a:rPr>
              <a:t>Project Management Software</a:t>
            </a:r>
            <a:endParaRPr lang="en-US" sz="1600" dirty="0"/>
          </a:p>
        </p:txBody>
      </p:sp>
      <p:sp>
        <p:nvSpPr>
          <p:cNvPr id="6" name="Text 2"/>
          <p:cNvSpPr/>
          <p:nvPr/>
        </p:nvSpPr>
        <p:spPr>
          <a:xfrm>
            <a:off x="6065282" y="2156341"/>
            <a:ext cx="7986236" cy="264557"/>
          </a:xfrm>
          <a:prstGeom prst="rect">
            <a:avLst/>
          </a:prstGeom>
          <a:noFill/>
          <a:ln/>
        </p:spPr>
        <p:txBody>
          <a:bodyPr wrap="none" lIns="0" tIns="0" rIns="0" bIns="0" rtlCol="0" anchor="t"/>
          <a:lstStyle/>
          <a:p>
            <a:pPr marL="0" indent="0" algn="l">
              <a:lnSpc>
                <a:spcPts val="2050"/>
              </a:lnSpc>
              <a:buNone/>
            </a:pPr>
            <a:r>
              <a:rPr lang="en-US" sz="1300" kern="0" spc="-26" dirty="0">
                <a:solidFill>
                  <a:srgbClr val="E0D6DE"/>
                </a:solidFill>
                <a:latin typeface="Fira Sans" pitchFamily="34" charset="0"/>
                <a:ea typeface="Fira Sans" pitchFamily="34" charset="-122"/>
                <a:cs typeface="Fira Sans" pitchFamily="34" charset="-120"/>
              </a:rPr>
              <a:t>Examples: Microsoft Project, Asana, Jira, Trello</a:t>
            </a:r>
            <a:endParaRPr lang="en-US" sz="1300" dirty="0"/>
          </a:p>
        </p:txBody>
      </p:sp>
      <p:pic>
        <p:nvPicPr>
          <p:cNvPr id="7" name="Image 2" descr="preencoded.png"/>
          <p:cNvPicPr>
            <a:picLocks noChangeAspect="1"/>
          </p:cNvPicPr>
          <p:nvPr/>
        </p:nvPicPr>
        <p:blipFill>
          <a:blip r:embed="rId5"/>
          <a:stretch>
            <a:fillRect/>
          </a:stretch>
        </p:blipFill>
        <p:spPr>
          <a:xfrm>
            <a:off x="6065282" y="2917150"/>
            <a:ext cx="413504" cy="413504"/>
          </a:xfrm>
          <a:prstGeom prst="rect">
            <a:avLst/>
          </a:prstGeom>
        </p:spPr>
      </p:pic>
      <p:sp>
        <p:nvSpPr>
          <p:cNvPr id="8" name="Text 3"/>
          <p:cNvSpPr/>
          <p:nvPr/>
        </p:nvSpPr>
        <p:spPr>
          <a:xfrm>
            <a:off x="6065282" y="3496032"/>
            <a:ext cx="2602349" cy="258485"/>
          </a:xfrm>
          <a:prstGeom prst="rect">
            <a:avLst/>
          </a:prstGeom>
          <a:noFill/>
          <a:ln/>
        </p:spPr>
        <p:txBody>
          <a:bodyPr wrap="none" lIns="0" tIns="0" rIns="0" bIns="0" rtlCol="0" anchor="t"/>
          <a:lstStyle/>
          <a:p>
            <a:pPr marL="0" indent="0" algn="l">
              <a:lnSpc>
                <a:spcPts val="2000"/>
              </a:lnSpc>
              <a:buNone/>
            </a:pPr>
            <a:r>
              <a:rPr lang="en-US" sz="1600" kern="0" spc="-16" dirty="0">
                <a:solidFill>
                  <a:srgbClr val="E0D6DE"/>
                </a:solidFill>
                <a:latin typeface="Anton" pitchFamily="34" charset="0"/>
                <a:ea typeface="Anton" pitchFamily="34" charset="-122"/>
                <a:cs typeface="Anton" pitchFamily="34" charset="-120"/>
              </a:rPr>
              <a:t>Dashboards and Reporting Tools</a:t>
            </a:r>
            <a:endParaRPr lang="en-US" sz="1600" dirty="0"/>
          </a:p>
        </p:txBody>
      </p:sp>
      <p:sp>
        <p:nvSpPr>
          <p:cNvPr id="9" name="Text 4"/>
          <p:cNvSpPr/>
          <p:nvPr/>
        </p:nvSpPr>
        <p:spPr>
          <a:xfrm>
            <a:off x="6065282" y="3853696"/>
            <a:ext cx="7986236" cy="264557"/>
          </a:xfrm>
          <a:prstGeom prst="rect">
            <a:avLst/>
          </a:prstGeom>
          <a:noFill/>
          <a:ln/>
        </p:spPr>
        <p:txBody>
          <a:bodyPr wrap="none" lIns="0" tIns="0" rIns="0" bIns="0" rtlCol="0" anchor="t"/>
          <a:lstStyle/>
          <a:p>
            <a:pPr marL="0" indent="0" algn="l">
              <a:lnSpc>
                <a:spcPts val="2050"/>
              </a:lnSpc>
              <a:buNone/>
            </a:pPr>
            <a:r>
              <a:rPr lang="en-US" sz="1300" kern="0" spc="-26" dirty="0">
                <a:solidFill>
                  <a:srgbClr val="E0D6DE"/>
                </a:solidFill>
                <a:latin typeface="Fira Sans" pitchFamily="34" charset="0"/>
                <a:ea typeface="Fira Sans" pitchFamily="34" charset="-122"/>
                <a:cs typeface="Fira Sans" pitchFamily="34" charset="-120"/>
              </a:rPr>
              <a:t>Show real-time visuals of KPIs, timelines, and budgets.</a:t>
            </a:r>
            <a:endParaRPr lang="en-US" sz="1300" dirty="0"/>
          </a:p>
        </p:txBody>
      </p:sp>
      <p:pic>
        <p:nvPicPr>
          <p:cNvPr id="10" name="Image 3" descr="preencoded.png"/>
          <p:cNvPicPr>
            <a:picLocks noChangeAspect="1"/>
          </p:cNvPicPr>
          <p:nvPr/>
        </p:nvPicPr>
        <p:blipFill>
          <a:blip r:embed="rId6"/>
          <a:stretch>
            <a:fillRect/>
          </a:stretch>
        </p:blipFill>
        <p:spPr>
          <a:xfrm>
            <a:off x="6065282" y="4614505"/>
            <a:ext cx="413504" cy="413504"/>
          </a:xfrm>
          <a:prstGeom prst="rect">
            <a:avLst/>
          </a:prstGeom>
        </p:spPr>
      </p:pic>
      <p:sp>
        <p:nvSpPr>
          <p:cNvPr id="11" name="Text 5"/>
          <p:cNvSpPr/>
          <p:nvPr/>
        </p:nvSpPr>
        <p:spPr>
          <a:xfrm>
            <a:off x="6065282" y="5193387"/>
            <a:ext cx="2300049" cy="258485"/>
          </a:xfrm>
          <a:prstGeom prst="rect">
            <a:avLst/>
          </a:prstGeom>
          <a:noFill/>
          <a:ln/>
        </p:spPr>
        <p:txBody>
          <a:bodyPr wrap="none" lIns="0" tIns="0" rIns="0" bIns="0" rtlCol="0" anchor="t"/>
          <a:lstStyle/>
          <a:p>
            <a:pPr marL="0" indent="0" algn="l">
              <a:lnSpc>
                <a:spcPts val="2000"/>
              </a:lnSpc>
              <a:buNone/>
            </a:pPr>
            <a:r>
              <a:rPr lang="en-US" sz="1600" kern="0" spc="-16" dirty="0">
                <a:solidFill>
                  <a:srgbClr val="E0D6DE"/>
                </a:solidFill>
                <a:latin typeface="Anton" pitchFamily="34" charset="0"/>
                <a:ea typeface="Anton" pitchFamily="34" charset="-122"/>
                <a:cs typeface="Anton" pitchFamily="34" charset="-120"/>
              </a:rPr>
              <a:t>Agile Monitoring Techniques</a:t>
            </a:r>
            <a:endParaRPr lang="en-US" sz="1600" dirty="0"/>
          </a:p>
        </p:txBody>
      </p:sp>
      <p:sp>
        <p:nvSpPr>
          <p:cNvPr id="12" name="Text 6"/>
          <p:cNvSpPr/>
          <p:nvPr/>
        </p:nvSpPr>
        <p:spPr>
          <a:xfrm>
            <a:off x="6065282" y="5551051"/>
            <a:ext cx="7986236" cy="529114"/>
          </a:xfrm>
          <a:prstGeom prst="rect">
            <a:avLst/>
          </a:prstGeom>
          <a:noFill/>
          <a:ln/>
        </p:spPr>
        <p:txBody>
          <a:bodyPr wrap="square" lIns="0" tIns="0" rIns="0" bIns="0" rtlCol="0" anchor="t"/>
          <a:lstStyle/>
          <a:p>
            <a:pPr marL="0" indent="0" algn="l">
              <a:lnSpc>
                <a:spcPts val="2050"/>
              </a:lnSpc>
              <a:buNone/>
            </a:pPr>
            <a:r>
              <a:rPr lang="en-US" sz="1300" kern="0" spc="-26" dirty="0">
                <a:solidFill>
                  <a:srgbClr val="E0D6DE"/>
                </a:solidFill>
                <a:latin typeface="Fira Sans" pitchFamily="34" charset="0"/>
                <a:ea typeface="Fira Sans" pitchFamily="34" charset="-122"/>
                <a:cs typeface="Fira Sans" pitchFamily="34" charset="-120"/>
              </a:rPr>
              <a:t> In Agile projects, use burndown charts, velocity charts, and cumulative flow diagrams. - Quickly change plans to accommodate repeating development cycles.</a:t>
            </a:r>
            <a:endParaRPr lang="en-US" sz="1300" dirty="0"/>
          </a:p>
        </p:txBody>
      </p:sp>
      <p:pic>
        <p:nvPicPr>
          <p:cNvPr id="13" name="Image 4" descr="preencoded.png"/>
          <p:cNvPicPr>
            <a:picLocks noChangeAspect="1"/>
          </p:cNvPicPr>
          <p:nvPr/>
        </p:nvPicPr>
        <p:blipFill>
          <a:blip r:embed="rId7"/>
          <a:stretch>
            <a:fillRect/>
          </a:stretch>
        </p:blipFill>
        <p:spPr>
          <a:xfrm>
            <a:off x="6065282" y="6576417"/>
            <a:ext cx="413504" cy="413504"/>
          </a:xfrm>
          <a:prstGeom prst="rect">
            <a:avLst/>
          </a:prstGeom>
        </p:spPr>
      </p:pic>
      <p:sp>
        <p:nvSpPr>
          <p:cNvPr id="14" name="Text 7"/>
          <p:cNvSpPr/>
          <p:nvPr/>
        </p:nvSpPr>
        <p:spPr>
          <a:xfrm>
            <a:off x="6065282" y="7155299"/>
            <a:ext cx="2067639" cy="258485"/>
          </a:xfrm>
          <a:prstGeom prst="rect">
            <a:avLst/>
          </a:prstGeom>
          <a:noFill/>
          <a:ln/>
        </p:spPr>
        <p:txBody>
          <a:bodyPr wrap="none" lIns="0" tIns="0" rIns="0" bIns="0" rtlCol="0" anchor="t"/>
          <a:lstStyle/>
          <a:p>
            <a:pPr marL="0" indent="0" algn="l">
              <a:lnSpc>
                <a:spcPts val="2000"/>
              </a:lnSpc>
              <a:buNone/>
            </a:pPr>
            <a:r>
              <a:rPr lang="en-US" sz="1600" b="1" kern="0" spc="-16" dirty="0">
                <a:solidFill>
                  <a:srgbClr val="E0D6DE"/>
                </a:solidFill>
                <a:latin typeface="Anton" pitchFamily="34" charset="0"/>
                <a:ea typeface="Anton" pitchFamily="34" charset="-122"/>
                <a:cs typeface="Anton" pitchFamily="34" charset="-120"/>
              </a:rPr>
              <a:t>Risk Management Tools</a:t>
            </a:r>
            <a:endParaRPr lang="en-US" sz="1600" dirty="0"/>
          </a:p>
        </p:txBody>
      </p:sp>
      <p:sp>
        <p:nvSpPr>
          <p:cNvPr id="15" name="Text 8"/>
          <p:cNvSpPr/>
          <p:nvPr/>
        </p:nvSpPr>
        <p:spPr>
          <a:xfrm>
            <a:off x="6065282" y="7512963"/>
            <a:ext cx="7986236" cy="264557"/>
          </a:xfrm>
          <a:prstGeom prst="rect">
            <a:avLst/>
          </a:prstGeom>
          <a:noFill/>
          <a:ln/>
        </p:spPr>
        <p:txBody>
          <a:bodyPr wrap="none" lIns="0" tIns="0" rIns="0" bIns="0" rtlCol="0" anchor="t"/>
          <a:lstStyle/>
          <a:p>
            <a:pPr marL="0" indent="0" algn="l">
              <a:lnSpc>
                <a:spcPts val="2050"/>
              </a:lnSpc>
              <a:buNone/>
            </a:pPr>
            <a:r>
              <a:rPr lang="en-US" sz="1300" kern="0" spc="-26" dirty="0">
                <a:solidFill>
                  <a:srgbClr val="E0D6DE"/>
                </a:solidFill>
                <a:latin typeface="Fira Sans" pitchFamily="34" charset="0"/>
                <a:ea typeface="Fira Sans" pitchFamily="34" charset="-122"/>
                <a:cs typeface="Fira Sans" pitchFamily="34" charset="-120"/>
              </a:rPr>
              <a:t>Software like Primavera Risk Analysis helps assess and reduce risks.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5676" y="507325"/>
            <a:ext cx="9129117" cy="576501"/>
          </a:xfrm>
          <a:prstGeom prst="rect">
            <a:avLst/>
          </a:prstGeom>
          <a:noFill/>
          <a:ln/>
        </p:spPr>
        <p:txBody>
          <a:bodyPr wrap="none" lIns="0" tIns="0" rIns="0" bIns="0" rtlCol="0" anchor="t"/>
          <a:lstStyle/>
          <a:p>
            <a:pPr marL="0" indent="0">
              <a:lnSpc>
                <a:spcPts val="4500"/>
              </a:lnSpc>
              <a:buNone/>
            </a:pPr>
            <a:r>
              <a:rPr lang="en-US" sz="3600" kern="0" spc="-36" dirty="0">
                <a:solidFill>
                  <a:srgbClr val="FA95AF"/>
                </a:solidFill>
                <a:latin typeface="Anton" pitchFamily="34" charset="0"/>
                <a:ea typeface="Anton" pitchFamily="34" charset="-122"/>
                <a:cs typeface="Anton" pitchFamily="34" charset="-120"/>
              </a:rPr>
              <a:t>Advantages of Effective </a:t>
            </a:r>
            <a:r>
              <a:rPr lang="en-US" sz="3600" kern="0" spc="-36" dirty="0" smtClean="0">
                <a:solidFill>
                  <a:srgbClr val="FA95AF"/>
                </a:solidFill>
                <a:latin typeface="Anton" pitchFamily="34" charset="0"/>
                <a:ea typeface="Anton" pitchFamily="34" charset="-122"/>
                <a:cs typeface="Anton" pitchFamily="34" charset="-120"/>
              </a:rPr>
              <a:t>Tracking and </a:t>
            </a:r>
            <a:r>
              <a:rPr lang="en-US" sz="3600" kern="0" spc="-36" dirty="0">
                <a:solidFill>
                  <a:srgbClr val="FA95AF"/>
                </a:solidFill>
                <a:latin typeface="Anton" pitchFamily="34" charset="0"/>
                <a:ea typeface="Anton" pitchFamily="34" charset="-122"/>
                <a:cs typeface="Anton" pitchFamily="34" charset="-120"/>
              </a:rPr>
              <a:t>Controlling</a:t>
            </a:r>
            <a:endParaRPr lang="en-US" sz="3600" dirty="0"/>
          </a:p>
        </p:txBody>
      </p:sp>
      <p:sp>
        <p:nvSpPr>
          <p:cNvPr id="3" name="Shape 1"/>
          <p:cNvSpPr/>
          <p:nvPr/>
        </p:nvSpPr>
        <p:spPr>
          <a:xfrm>
            <a:off x="645676" y="1452801"/>
            <a:ext cx="1333857" cy="1062990"/>
          </a:xfrm>
          <a:prstGeom prst="roundRect">
            <a:avLst>
              <a:gd name="adj" fmla="val 2603"/>
            </a:avLst>
          </a:prstGeom>
          <a:solidFill>
            <a:srgbClr val="3E3E3E"/>
          </a:solidFill>
          <a:ln/>
        </p:spPr>
      </p:sp>
      <p:sp>
        <p:nvSpPr>
          <p:cNvPr id="4" name="Text 2"/>
          <p:cNvSpPr/>
          <p:nvPr/>
        </p:nvSpPr>
        <p:spPr>
          <a:xfrm>
            <a:off x="830104" y="1799749"/>
            <a:ext cx="73938" cy="368975"/>
          </a:xfrm>
          <a:prstGeom prst="rect">
            <a:avLst/>
          </a:prstGeom>
          <a:noFill/>
          <a:ln/>
        </p:spPr>
        <p:txBody>
          <a:bodyPr wrap="none" lIns="0" tIns="0" rIns="0" bIns="0" rtlCol="0" anchor="t"/>
          <a:lstStyle/>
          <a:p>
            <a:pPr marL="0" indent="0" algn="ctr">
              <a:lnSpc>
                <a:spcPts val="2900"/>
              </a:lnSpc>
              <a:buNone/>
            </a:pPr>
            <a:r>
              <a:rPr lang="en-US" sz="1800" kern="0" spc="-18" dirty="0">
                <a:solidFill>
                  <a:srgbClr val="E0D6DE"/>
                </a:solidFill>
                <a:latin typeface="Anton" pitchFamily="34" charset="0"/>
                <a:ea typeface="Anton" pitchFamily="34" charset="-122"/>
                <a:cs typeface="Anton" pitchFamily="34" charset="-120"/>
              </a:rPr>
              <a:t>1</a:t>
            </a:r>
            <a:endParaRPr lang="en-US" sz="1800" dirty="0"/>
          </a:p>
        </p:txBody>
      </p:sp>
      <p:sp>
        <p:nvSpPr>
          <p:cNvPr id="5" name="Text 3"/>
          <p:cNvSpPr/>
          <p:nvPr/>
        </p:nvSpPr>
        <p:spPr>
          <a:xfrm>
            <a:off x="2163961" y="1637228"/>
            <a:ext cx="2306003" cy="288250"/>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Early Risk Detection</a:t>
            </a:r>
            <a:endParaRPr lang="en-US" sz="1800" dirty="0"/>
          </a:p>
        </p:txBody>
      </p:sp>
      <p:sp>
        <p:nvSpPr>
          <p:cNvPr id="6" name="Text 4"/>
          <p:cNvSpPr/>
          <p:nvPr/>
        </p:nvSpPr>
        <p:spPr>
          <a:xfrm>
            <a:off x="2163961" y="2036088"/>
            <a:ext cx="8296156" cy="295275"/>
          </a:xfrm>
          <a:prstGeom prst="rect">
            <a:avLst/>
          </a:prstGeom>
          <a:noFill/>
          <a:ln/>
        </p:spPr>
        <p:txBody>
          <a:bodyPr wrap="none" lIns="0" tIns="0" rIns="0" bIns="0" rtlCol="0" anchor="t"/>
          <a:lstStyle/>
          <a:p>
            <a:pPr marL="0" indent="0" algn="l">
              <a:lnSpc>
                <a:spcPts val="2300"/>
              </a:lnSpc>
              <a:buNone/>
            </a:pPr>
            <a:r>
              <a:rPr lang="en-US" sz="1450" kern="0" spc="-29" dirty="0">
                <a:solidFill>
                  <a:srgbClr val="E0D6DE"/>
                </a:solidFill>
                <a:latin typeface="Fira Sans" pitchFamily="34" charset="0"/>
                <a:ea typeface="Fira Sans" pitchFamily="34" charset="-122"/>
                <a:cs typeface="Fira Sans" pitchFamily="34" charset="-120"/>
              </a:rPr>
              <a:t>Finds potential problems before they become serious. Helps to respond early, lowering negative effects.</a:t>
            </a:r>
            <a:endParaRPr lang="en-US" sz="1450" dirty="0"/>
          </a:p>
        </p:txBody>
      </p:sp>
      <p:sp>
        <p:nvSpPr>
          <p:cNvPr id="7" name="Shape 5"/>
          <p:cNvSpPr/>
          <p:nvPr/>
        </p:nvSpPr>
        <p:spPr>
          <a:xfrm>
            <a:off x="2071688" y="2506266"/>
            <a:ext cx="11820882" cy="11430"/>
          </a:xfrm>
          <a:prstGeom prst="roundRect">
            <a:avLst>
              <a:gd name="adj" fmla="val 242112"/>
            </a:avLst>
          </a:prstGeom>
          <a:solidFill>
            <a:srgbClr val="575757"/>
          </a:solidFill>
          <a:ln/>
        </p:spPr>
      </p:sp>
      <p:sp>
        <p:nvSpPr>
          <p:cNvPr id="8" name="Shape 6"/>
          <p:cNvSpPr/>
          <p:nvPr/>
        </p:nvSpPr>
        <p:spPr>
          <a:xfrm>
            <a:off x="645676" y="2607945"/>
            <a:ext cx="2667714" cy="1062990"/>
          </a:xfrm>
          <a:prstGeom prst="roundRect">
            <a:avLst>
              <a:gd name="adj" fmla="val 2603"/>
            </a:avLst>
          </a:prstGeom>
          <a:solidFill>
            <a:srgbClr val="3E3E3E"/>
          </a:solidFill>
          <a:ln/>
        </p:spPr>
      </p:sp>
      <p:sp>
        <p:nvSpPr>
          <p:cNvPr id="9" name="Text 7"/>
          <p:cNvSpPr/>
          <p:nvPr/>
        </p:nvSpPr>
        <p:spPr>
          <a:xfrm>
            <a:off x="830104" y="2954893"/>
            <a:ext cx="111681" cy="368975"/>
          </a:xfrm>
          <a:prstGeom prst="rect">
            <a:avLst/>
          </a:prstGeom>
          <a:noFill/>
          <a:ln/>
        </p:spPr>
        <p:txBody>
          <a:bodyPr wrap="none" lIns="0" tIns="0" rIns="0" bIns="0" rtlCol="0" anchor="t"/>
          <a:lstStyle/>
          <a:p>
            <a:pPr marL="0" indent="0" algn="ctr">
              <a:lnSpc>
                <a:spcPts val="2900"/>
              </a:lnSpc>
              <a:buNone/>
            </a:pPr>
            <a:r>
              <a:rPr lang="en-US" sz="1800" kern="0" spc="-18" dirty="0">
                <a:solidFill>
                  <a:srgbClr val="E0D6DE"/>
                </a:solidFill>
                <a:latin typeface="Anton" pitchFamily="34" charset="0"/>
                <a:ea typeface="Anton" pitchFamily="34" charset="-122"/>
                <a:cs typeface="Anton" pitchFamily="34" charset="-120"/>
              </a:rPr>
              <a:t>2</a:t>
            </a:r>
            <a:endParaRPr lang="en-US" sz="1800" dirty="0"/>
          </a:p>
        </p:txBody>
      </p:sp>
      <p:sp>
        <p:nvSpPr>
          <p:cNvPr id="10" name="Text 8"/>
          <p:cNvSpPr/>
          <p:nvPr/>
        </p:nvSpPr>
        <p:spPr>
          <a:xfrm>
            <a:off x="3497818" y="2792373"/>
            <a:ext cx="2306003" cy="288250"/>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Better Resource Use</a:t>
            </a:r>
            <a:endParaRPr lang="en-US" sz="1800" dirty="0"/>
          </a:p>
        </p:txBody>
      </p:sp>
      <p:sp>
        <p:nvSpPr>
          <p:cNvPr id="11" name="Text 9"/>
          <p:cNvSpPr/>
          <p:nvPr/>
        </p:nvSpPr>
        <p:spPr>
          <a:xfrm>
            <a:off x="3497818" y="3191232"/>
            <a:ext cx="5965746" cy="295275"/>
          </a:xfrm>
          <a:prstGeom prst="rect">
            <a:avLst/>
          </a:prstGeom>
          <a:noFill/>
          <a:ln/>
        </p:spPr>
        <p:txBody>
          <a:bodyPr wrap="none" lIns="0" tIns="0" rIns="0" bIns="0" rtlCol="0" anchor="t"/>
          <a:lstStyle/>
          <a:p>
            <a:pPr marL="0" indent="0" algn="l">
              <a:lnSpc>
                <a:spcPts val="2300"/>
              </a:lnSpc>
              <a:buNone/>
            </a:pPr>
            <a:r>
              <a:rPr lang="en-US" sz="1450" kern="0" spc="-29" dirty="0">
                <a:solidFill>
                  <a:srgbClr val="E0D6DE"/>
                </a:solidFill>
                <a:latin typeface="Fira Sans" pitchFamily="34" charset="0"/>
                <a:ea typeface="Fira Sans" pitchFamily="34" charset="-122"/>
                <a:cs typeface="Fira Sans" pitchFamily="34" charset="-120"/>
              </a:rPr>
              <a:t>Ensures resources are used effectively, preventing over or underutilization.</a:t>
            </a:r>
            <a:endParaRPr lang="en-US" sz="1450" dirty="0"/>
          </a:p>
        </p:txBody>
      </p:sp>
      <p:sp>
        <p:nvSpPr>
          <p:cNvPr id="12" name="Shape 10"/>
          <p:cNvSpPr/>
          <p:nvPr/>
        </p:nvSpPr>
        <p:spPr>
          <a:xfrm>
            <a:off x="3405545" y="3661410"/>
            <a:ext cx="10487025" cy="11430"/>
          </a:xfrm>
          <a:prstGeom prst="roundRect">
            <a:avLst>
              <a:gd name="adj" fmla="val 242112"/>
            </a:avLst>
          </a:prstGeom>
          <a:solidFill>
            <a:srgbClr val="575757"/>
          </a:solidFill>
          <a:ln/>
        </p:spPr>
      </p:sp>
      <p:sp>
        <p:nvSpPr>
          <p:cNvPr id="13" name="Shape 11"/>
          <p:cNvSpPr/>
          <p:nvPr/>
        </p:nvSpPr>
        <p:spPr>
          <a:xfrm>
            <a:off x="645676" y="3763089"/>
            <a:ext cx="4001691" cy="1062990"/>
          </a:xfrm>
          <a:prstGeom prst="roundRect">
            <a:avLst>
              <a:gd name="adj" fmla="val 2603"/>
            </a:avLst>
          </a:prstGeom>
          <a:solidFill>
            <a:srgbClr val="3E3E3E"/>
          </a:solidFill>
          <a:ln/>
        </p:spPr>
      </p:sp>
      <p:sp>
        <p:nvSpPr>
          <p:cNvPr id="14" name="Text 12"/>
          <p:cNvSpPr/>
          <p:nvPr/>
        </p:nvSpPr>
        <p:spPr>
          <a:xfrm>
            <a:off x="830104" y="4110038"/>
            <a:ext cx="111681" cy="368975"/>
          </a:xfrm>
          <a:prstGeom prst="rect">
            <a:avLst/>
          </a:prstGeom>
          <a:noFill/>
          <a:ln/>
        </p:spPr>
        <p:txBody>
          <a:bodyPr wrap="none" lIns="0" tIns="0" rIns="0" bIns="0" rtlCol="0" anchor="t"/>
          <a:lstStyle/>
          <a:p>
            <a:pPr marL="0" indent="0" algn="ctr">
              <a:lnSpc>
                <a:spcPts val="2900"/>
              </a:lnSpc>
              <a:buNone/>
            </a:pPr>
            <a:r>
              <a:rPr lang="en-US" sz="1800" kern="0" spc="-18" dirty="0">
                <a:solidFill>
                  <a:srgbClr val="E0D6DE"/>
                </a:solidFill>
                <a:latin typeface="Anton" pitchFamily="34" charset="0"/>
                <a:ea typeface="Anton" pitchFamily="34" charset="-122"/>
                <a:cs typeface="Anton" pitchFamily="34" charset="-120"/>
              </a:rPr>
              <a:t>3</a:t>
            </a:r>
            <a:endParaRPr lang="en-US" sz="1800" dirty="0"/>
          </a:p>
        </p:txBody>
      </p:sp>
      <p:sp>
        <p:nvSpPr>
          <p:cNvPr id="15" name="Text 13"/>
          <p:cNvSpPr/>
          <p:nvPr/>
        </p:nvSpPr>
        <p:spPr>
          <a:xfrm>
            <a:off x="4831794" y="3947517"/>
            <a:ext cx="2306003" cy="288250"/>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Saving Money and Time</a:t>
            </a:r>
            <a:endParaRPr lang="en-US" sz="1800" dirty="0"/>
          </a:p>
        </p:txBody>
      </p:sp>
      <p:sp>
        <p:nvSpPr>
          <p:cNvPr id="16" name="Text 14"/>
          <p:cNvSpPr/>
          <p:nvPr/>
        </p:nvSpPr>
        <p:spPr>
          <a:xfrm>
            <a:off x="4831794" y="4346377"/>
            <a:ext cx="8124468" cy="295275"/>
          </a:xfrm>
          <a:prstGeom prst="rect">
            <a:avLst/>
          </a:prstGeom>
          <a:noFill/>
          <a:ln/>
        </p:spPr>
        <p:txBody>
          <a:bodyPr wrap="none" lIns="0" tIns="0" rIns="0" bIns="0" rtlCol="0" anchor="t"/>
          <a:lstStyle/>
          <a:p>
            <a:pPr marL="0" indent="0" algn="l">
              <a:lnSpc>
                <a:spcPts val="2300"/>
              </a:lnSpc>
              <a:buNone/>
            </a:pPr>
            <a:r>
              <a:rPr lang="en-US" sz="1450" kern="0" spc="-29" dirty="0">
                <a:solidFill>
                  <a:srgbClr val="E0D6DE"/>
                </a:solidFill>
                <a:latin typeface="Fira Sans" pitchFamily="34" charset="0"/>
                <a:ea typeface="Fira Sans" pitchFamily="34" charset="-122"/>
                <a:cs typeface="Fira Sans" pitchFamily="34" charset="-120"/>
              </a:rPr>
              <a:t>Reduces delays and unnecessary costs. Ensures deliverables are delivered on time and within budget.</a:t>
            </a:r>
            <a:endParaRPr lang="en-US" sz="1450" dirty="0"/>
          </a:p>
        </p:txBody>
      </p:sp>
      <p:sp>
        <p:nvSpPr>
          <p:cNvPr id="17" name="Shape 15"/>
          <p:cNvSpPr/>
          <p:nvPr/>
        </p:nvSpPr>
        <p:spPr>
          <a:xfrm>
            <a:off x="4739521" y="4816554"/>
            <a:ext cx="9153049" cy="11430"/>
          </a:xfrm>
          <a:prstGeom prst="roundRect">
            <a:avLst>
              <a:gd name="adj" fmla="val 242112"/>
            </a:avLst>
          </a:prstGeom>
          <a:solidFill>
            <a:srgbClr val="575757"/>
          </a:solidFill>
          <a:ln/>
        </p:spPr>
      </p:sp>
      <p:sp>
        <p:nvSpPr>
          <p:cNvPr id="18" name="Shape 16"/>
          <p:cNvSpPr/>
          <p:nvPr/>
        </p:nvSpPr>
        <p:spPr>
          <a:xfrm>
            <a:off x="645676" y="4918234"/>
            <a:ext cx="5335548" cy="1358265"/>
          </a:xfrm>
          <a:prstGeom prst="roundRect">
            <a:avLst>
              <a:gd name="adj" fmla="val 2037"/>
            </a:avLst>
          </a:prstGeom>
          <a:solidFill>
            <a:srgbClr val="3E3E3E"/>
          </a:solidFill>
          <a:ln/>
        </p:spPr>
      </p:sp>
      <p:sp>
        <p:nvSpPr>
          <p:cNvPr id="19" name="Text 17"/>
          <p:cNvSpPr/>
          <p:nvPr/>
        </p:nvSpPr>
        <p:spPr>
          <a:xfrm>
            <a:off x="830104" y="5412819"/>
            <a:ext cx="111681" cy="368975"/>
          </a:xfrm>
          <a:prstGeom prst="rect">
            <a:avLst/>
          </a:prstGeom>
          <a:noFill/>
          <a:ln/>
        </p:spPr>
        <p:txBody>
          <a:bodyPr wrap="none" lIns="0" tIns="0" rIns="0" bIns="0" rtlCol="0" anchor="t"/>
          <a:lstStyle/>
          <a:p>
            <a:pPr marL="0" indent="0" algn="ctr">
              <a:lnSpc>
                <a:spcPts val="2900"/>
              </a:lnSpc>
              <a:buNone/>
            </a:pPr>
            <a:r>
              <a:rPr lang="en-US" sz="1800" kern="0" spc="-18" dirty="0">
                <a:solidFill>
                  <a:srgbClr val="E0D6DE"/>
                </a:solidFill>
                <a:latin typeface="Anton" pitchFamily="34" charset="0"/>
                <a:ea typeface="Anton" pitchFamily="34" charset="-122"/>
                <a:cs typeface="Anton" pitchFamily="34" charset="-120"/>
              </a:rPr>
              <a:t>4</a:t>
            </a:r>
            <a:endParaRPr lang="en-US" sz="1800" dirty="0"/>
          </a:p>
        </p:txBody>
      </p:sp>
      <p:sp>
        <p:nvSpPr>
          <p:cNvPr id="20" name="Text 18"/>
          <p:cNvSpPr/>
          <p:nvPr/>
        </p:nvSpPr>
        <p:spPr>
          <a:xfrm>
            <a:off x="6165652" y="5102662"/>
            <a:ext cx="2306003" cy="288250"/>
          </a:xfrm>
          <a:prstGeom prst="rect">
            <a:avLst/>
          </a:prstGeom>
          <a:noFill/>
          <a:ln/>
        </p:spPr>
        <p:txBody>
          <a:bodyPr wrap="none" lIns="0" tIns="0" rIns="0" bIns="0" rtlCol="0" anchor="t"/>
          <a:lstStyle/>
          <a:p>
            <a:pPr marL="0" indent="0" algn="l">
              <a:lnSpc>
                <a:spcPts val="2250"/>
              </a:lnSpc>
              <a:buNone/>
            </a:pPr>
            <a:r>
              <a:rPr lang="en-US" sz="1800" b="1" kern="0" spc="-18" dirty="0">
                <a:solidFill>
                  <a:srgbClr val="E0D6DE"/>
                </a:solidFill>
                <a:latin typeface="Anton" pitchFamily="34" charset="0"/>
                <a:ea typeface="Anton" pitchFamily="34" charset="-122"/>
                <a:cs typeface="Anton" pitchFamily="34" charset="-120"/>
              </a:rPr>
              <a:t>Better Stakeholder Trust</a:t>
            </a:r>
            <a:endParaRPr lang="en-US" sz="1800" dirty="0"/>
          </a:p>
        </p:txBody>
      </p:sp>
      <p:sp>
        <p:nvSpPr>
          <p:cNvPr id="21" name="Text 19"/>
          <p:cNvSpPr/>
          <p:nvPr/>
        </p:nvSpPr>
        <p:spPr>
          <a:xfrm>
            <a:off x="6165652" y="5501521"/>
            <a:ext cx="7634645" cy="590550"/>
          </a:xfrm>
          <a:prstGeom prst="rect">
            <a:avLst/>
          </a:prstGeom>
          <a:noFill/>
          <a:ln/>
        </p:spPr>
        <p:txBody>
          <a:bodyPr wrap="square" lIns="0" tIns="0" rIns="0" bIns="0" rtlCol="0" anchor="t"/>
          <a:lstStyle/>
          <a:p>
            <a:pPr marL="0" indent="0" algn="l">
              <a:lnSpc>
                <a:spcPts val="2300"/>
              </a:lnSpc>
              <a:buNone/>
            </a:pPr>
            <a:r>
              <a:rPr lang="en-US" sz="1450" kern="0" spc="-29" dirty="0">
                <a:solidFill>
                  <a:srgbClr val="E0D6DE"/>
                </a:solidFill>
                <a:latin typeface="Fira Sans" pitchFamily="34" charset="0"/>
                <a:ea typeface="Fira Sans" pitchFamily="34" charset="-122"/>
                <a:cs typeface="Fira Sans" pitchFamily="34" charset="-120"/>
              </a:rPr>
              <a:t>Open communication leads to the establishment of trust among stakeholders.Regular updates ensure that everyone is heading in the right direction concerning project goals.</a:t>
            </a:r>
            <a:endParaRPr lang="en-US" sz="1450" dirty="0"/>
          </a:p>
        </p:txBody>
      </p:sp>
      <p:sp>
        <p:nvSpPr>
          <p:cNvPr id="22" name="Shape 20"/>
          <p:cNvSpPr/>
          <p:nvPr/>
        </p:nvSpPr>
        <p:spPr>
          <a:xfrm>
            <a:off x="6073378" y="6266974"/>
            <a:ext cx="7819192" cy="11430"/>
          </a:xfrm>
          <a:prstGeom prst="roundRect">
            <a:avLst>
              <a:gd name="adj" fmla="val 242112"/>
            </a:avLst>
          </a:prstGeom>
          <a:solidFill>
            <a:srgbClr val="575757"/>
          </a:solidFill>
          <a:ln/>
        </p:spPr>
      </p:sp>
      <p:sp>
        <p:nvSpPr>
          <p:cNvPr id="23" name="Shape 21"/>
          <p:cNvSpPr/>
          <p:nvPr/>
        </p:nvSpPr>
        <p:spPr>
          <a:xfrm>
            <a:off x="645676" y="6368653"/>
            <a:ext cx="6669524" cy="1358265"/>
          </a:xfrm>
          <a:prstGeom prst="roundRect">
            <a:avLst>
              <a:gd name="adj" fmla="val 2037"/>
            </a:avLst>
          </a:prstGeom>
          <a:solidFill>
            <a:srgbClr val="3E3E3E"/>
          </a:solidFill>
          <a:ln/>
        </p:spPr>
      </p:sp>
      <p:sp>
        <p:nvSpPr>
          <p:cNvPr id="24" name="Text 22"/>
          <p:cNvSpPr/>
          <p:nvPr/>
        </p:nvSpPr>
        <p:spPr>
          <a:xfrm>
            <a:off x="830104" y="6863239"/>
            <a:ext cx="111681" cy="368975"/>
          </a:xfrm>
          <a:prstGeom prst="rect">
            <a:avLst/>
          </a:prstGeom>
          <a:noFill/>
          <a:ln/>
        </p:spPr>
        <p:txBody>
          <a:bodyPr wrap="none" lIns="0" tIns="0" rIns="0" bIns="0" rtlCol="0" anchor="t"/>
          <a:lstStyle/>
          <a:p>
            <a:pPr marL="0" indent="0" algn="ctr">
              <a:lnSpc>
                <a:spcPts val="2900"/>
              </a:lnSpc>
              <a:buNone/>
            </a:pPr>
            <a:r>
              <a:rPr lang="en-US" sz="1800" kern="0" spc="-18" dirty="0">
                <a:solidFill>
                  <a:srgbClr val="E0D6DE"/>
                </a:solidFill>
                <a:latin typeface="Anton" pitchFamily="34" charset="0"/>
                <a:ea typeface="Anton" pitchFamily="34" charset="-122"/>
                <a:cs typeface="Anton" pitchFamily="34" charset="-120"/>
              </a:rPr>
              <a:t>5</a:t>
            </a:r>
            <a:endParaRPr lang="en-US" sz="1800" dirty="0"/>
          </a:p>
        </p:txBody>
      </p:sp>
      <p:sp>
        <p:nvSpPr>
          <p:cNvPr id="25" name="Text 23"/>
          <p:cNvSpPr/>
          <p:nvPr/>
        </p:nvSpPr>
        <p:spPr>
          <a:xfrm>
            <a:off x="7499628" y="6553081"/>
            <a:ext cx="2306003" cy="288250"/>
          </a:xfrm>
          <a:prstGeom prst="rect">
            <a:avLst/>
          </a:prstGeom>
          <a:noFill/>
          <a:ln/>
        </p:spPr>
        <p:txBody>
          <a:bodyPr wrap="none" lIns="0" tIns="0" rIns="0" bIns="0" rtlCol="0" anchor="t"/>
          <a:lstStyle/>
          <a:p>
            <a:pPr marL="0" indent="0" algn="l">
              <a:lnSpc>
                <a:spcPts val="2250"/>
              </a:lnSpc>
              <a:buNone/>
            </a:pPr>
            <a:r>
              <a:rPr lang="en-US" sz="1800" kern="0" spc="-18" dirty="0">
                <a:solidFill>
                  <a:srgbClr val="E0D6DE"/>
                </a:solidFill>
                <a:latin typeface="Anton" pitchFamily="34" charset="0"/>
                <a:ea typeface="Anton" pitchFamily="34" charset="-122"/>
                <a:cs typeface="Anton" pitchFamily="34" charset="-120"/>
              </a:rPr>
              <a:t>Quality Check </a:t>
            </a:r>
            <a:endParaRPr lang="en-US" sz="1800" dirty="0"/>
          </a:p>
        </p:txBody>
      </p:sp>
      <p:sp>
        <p:nvSpPr>
          <p:cNvPr id="26" name="Text 24"/>
          <p:cNvSpPr/>
          <p:nvPr/>
        </p:nvSpPr>
        <p:spPr>
          <a:xfrm>
            <a:off x="7499628" y="6951940"/>
            <a:ext cx="6300668" cy="590550"/>
          </a:xfrm>
          <a:prstGeom prst="rect">
            <a:avLst/>
          </a:prstGeom>
          <a:noFill/>
          <a:ln/>
        </p:spPr>
        <p:txBody>
          <a:bodyPr wrap="square" lIns="0" tIns="0" rIns="0" bIns="0" rtlCol="0" anchor="t"/>
          <a:lstStyle/>
          <a:p>
            <a:pPr marL="0" indent="0" algn="l">
              <a:lnSpc>
                <a:spcPts val="2300"/>
              </a:lnSpc>
              <a:buNone/>
            </a:pPr>
            <a:r>
              <a:rPr lang="en-US" sz="1450" kern="0" spc="-29" dirty="0">
                <a:solidFill>
                  <a:srgbClr val="E0D6DE"/>
                </a:solidFill>
                <a:latin typeface="Fira Sans" pitchFamily="34" charset="0"/>
                <a:ea typeface="Fira Sans" pitchFamily="34" charset="-122"/>
                <a:cs typeface="Fira Sans" pitchFamily="34" charset="-120"/>
              </a:rPr>
              <a:t>It ascertains that deliverables meet or better expectations. Increases customer satisfaction and project success.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505"/>
          </a:xfrm>
          <a:prstGeom prst="rect">
            <a:avLst/>
          </a:prstGeom>
        </p:spPr>
      </p:pic>
      <p:sp>
        <p:nvSpPr>
          <p:cNvPr id="3" name="Text 0"/>
          <p:cNvSpPr/>
          <p:nvPr/>
        </p:nvSpPr>
        <p:spPr>
          <a:xfrm>
            <a:off x="6027420" y="425053"/>
            <a:ext cx="8061960" cy="966073"/>
          </a:xfrm>
          <a:prstGeom prst="rect">
            <a:avLst/>
          </a:prstGeom>
          <a:noFill/>
          <a:ln/>
        </p:spPr>
        <p:txBody>
          <a:bodyPr wrap="square" lIns="0" tIns="0" rIns="0" bIns="0" rtlCol="0" anchor="t"/>
          <a:lstStyle/>
          <a:p>
            <a:pPr marL="0" indent="0">
              <a:lnSpc>
                <a:spcPts val="3800"/>
              </a:lnSpc>
              <a:buNone/>
            </a:pPr>
            <a:r>
              <a:rPr lang="en-US" sz="3000" kern="0" spc="-30" dirty="0">
                <a:solidFill>
                  <a:srgbClr val="FA95AF"/>
                </a:solidFill>
                <a:latin typeface="Anton" pitchFamily="34" charset="0"/>
                <a:ea typeface="Anton" pitchFamily="34" charset="-122"/>
                <a:cs typeface="Anton" pitchFamily="34" charset="-120"/>
              </a:rPr>
              <a:t>Best Practices for Effective </a:t>
            </a:r>
            <a:r>
              <a:rPr lang="en-US" sz="3000" kern="0" spc="-30" dirty="0" smtClean="0">
                <a:solidFill>
                  <a:srgbClr val="FA95AF"/>
                </a:solidFill>
                <a:latin typeface="Anton" pitchFamily="34" charset="0"/>
                <a:ea typeface="Anton" pitchFamily="34" charset="-122"/>
                <a:cs typeface="Anton" pitchFamily="34" charset="-120"/>
              </a:rPr>
              <a:t>Tracking </a:t>
            </a:r>
            <a:r>
              <a:rPr lang="en-US" sz="3000" kern="0" spc="-30" dirty="0">
                <a:solidFill>
                  <a:srgbClr val="FA95AF"/>
                </a:solidFill>
                <a:latin typeface="Anton" pitchFamily="34" charset="0"/>
                <a:ea typeface="Anton" pitchFamily="34" charset="-122"/>
                <a:cs typeface="Anton" pitchFamily="34" charset="-120"/>
              </a:rPr>
              <a:t>and Controlling</a:t>
            </a:r>
            <a:endParaRPr lang="en-US" sz="3000" dirty="0"/>
          </a:p>
        </p:txBody>
      </p:sp>
      <p:pic>
        <p:nvPicPr>
          <p:cNvPr id="4" name="Image 1" descr="preencoded.png"/>
          <p:cNvPicPr>
            <a:picLocks noChangeAspect="1"/>
          </p:cNvPicPr>
          <p:nvPr/>
        </p:nvPicPr>
        <p:blipFill>
          <a:blip r:embed="rId4"/>
          <a:stretch>
            <a:fillRect/>
          </a:stretch>
        </p:blipFill>
        <p:spPr>
          <a:xfrm>
            <a:off x="6027420" y="1622941"/>
            <a:ext cx="772954" cy="1236702"/>
          </a:xfrm>
          <a:prstGeom prst="rect">
            <a:avLst/>
          </a:prstGeom>
        </p:spPr>
      </p:pic>
      <p:sp>
        <p:nvSpPr>
          <p:cNvPr id="5" name="Text 1"/>
          <p:cNvSpPr/>
          <p:nvPr/>
        </p:nvSpPr>
        <p:spPr>
          <a:xfrm>
            <a:off x="7032188" y="1777484"/>
            <a:ext cx="1932384" cy="241459"/>
          </a:xfrm>
          <a:prstGeom prst="rect">
            <a:avLst/>
          </a:prstGeom>
          <a:noFill/>
          <a:ln/>
        </p:spPr>
        <p:txBody>
          <a:bodyPr wrap="none" lIns="0" tIns="0" rIns="0" bIns="0" rtlCol="0" anchor="t"/>
          <a:lstStyle/>
          <a:p>
            <a:pPr marL="0" indent="0" algn="l">
              <a:lnSpc>
                <a:spcPts val="1900"/>
              </a:lnSpc>
              <a:buNone/>
            </a:pPr>
            <a:r>
              <a:rPr lang="en-US" sz="1500" kern="0" spc="-15" dirty="0">
                <a:solidFill>
                  <a:srgbClr val="E0D6DE"/>
                </a:solidFill>
                <a:latin typeface="Anton" pitchFamily="34" charset="0"/>
                <a:ea typeface="Anton" pitchFamily="34" charset="-122"/>
                <a:cs typeface="Anton" pitchFamily="34" charset="-120"/>
              </a:rPr>
              <a:t>Define Clear Baselines</a:t>
            </a:r>
            <a:endParaRPr lang="en-US" sz="1500" dirty="0"/>
          </a:p>
        </p:txBody>
      </p:sp>
      <p:sp>
        <p:nvSpPr>
          <p:cNvPr id="6" name="Text 2"/>
          <p:cNvSpPr/>
          <p:nvPr/>
        </p:nvSpPr>
        <p:spPr>
          <a:xfrm>
            <a:off x="7032188" y="2111693"/>
            <a:ext cx="7057192" cy="247174"/>
          </a:xfrm>
          <a:prstGeom prst="rect">
            <a:avLst/>
          </a:prstGeom>
          <a:noFill/>
          <a:ln/>
        </p:spPr>
        <p:txBody>
          <a:bodyPr wrap="none" lIns="0" tIns="0" rIns="0" bIns="0" rtlCol="0" anchor="t"/>
          <a:lstStyle/>
          <a:p>
            <a:pPr marL="0" indent="0" algn="l">
              <a:lnSpc>
                <a:spcPts val="1900"/>
              </a:lnSpc>
              <a:buNone/>
            </a:pPr>
            <a:r>
              <a:rPr lang="en-US" sz="1200" kern="0" spc="-24" dirty="0">
                <a:solidFill>
                  <a:srgbClr val="E0D6DE"/>
                </a:solidFill>
                <a:latin typeface="Fira Sans" pitchFamily="34" charset="0"/>
                <a:ea typeface="Fira Sans" pitchFamily="34" charset="-122"/>
                <a:cs typeface="Fira Sans" pitchFamily="34" charset="-120"/>
              </a:rPr>
              <a:t>Establish clear scope, cost, and schedule standards at the start of the project.</a:t>
            </a:r>
            <a:endParaRPr lang="en-US" sz="1200" dirty="0"/>
          </a:p>
        </p:txBody>
      </p:sp>
      <p:pic>
        <p:nvPicPr>
          <p:cNvPr id="7" name="Image 2" descr="preencoded.png"/>
          <p:cNvPicPr>
            <a:picLocks noChangeAspect="1"/>
          </p:cNvPicPr>
          <p:nvPr/>
        </p:nvPicPr>
        <p:blipFill>
          <a:blip r:embed="rId5"/>
          <a:stretch>
            <a:fillRect/>
          </a:stretch>
        </p:blipFill>
        <p:spPr>
          <a:xfrm>
            <a:off x="6027420" y="2859643"/>
            <a:ext cx="772954" cy="1236702"/>
          </a:xfrm>
          <a:prstGeom prst="rect">
            <a:avLst/>
          </a:prstGeom>
        </p:spPr>
      </p:pic>
      <p:sp>
        <p:nvSpPr>
          <p:cNvPr id="8" name="Text 3"/>
          <p:cNvSpPr/>
          <p:nvPr/>
        </p:nvSpPr>
        <p:spPr>
          <a:xfrm>
            <a:off x="7032188" y="3014186"/>
            <a:ext cx="2042398" cy="241459"/>
          </a:xfrm>
          <a:prstGeom prst="rect">
            <a:avLst/>
          </a:prstGeom>
          <a:noFill/>
          <a:ln/>
        </p:spPr>
        <p:txBody>
          <a:bodyPr wrap="none" lIns="0" tIns="0" rIns="0" bIns="0" rtlCol="0" anchor="t"/>
          <a:lstStyle/>
          <a:p>
            <a:pPr marL="0" indent="0" algn="l">
              <a:lnSpc>
                <a:spcPts val="1900"/>
              </a:lnSpc>
              <a:buNone/>
            </a:pPr>
            <a:r>
              <a:rPr lang="en-US" sz="1500" kern="0" spc="-15" dirty="0">
                <a:solidFill>
                  <a:srgbClr val="E0D6DE"/>
                </a:solidFill>
                <a:latin typeface="Anton" pitchFamily="34" charset="0"/>
                <a:ea typeface="Anton" pitchFamily="34" charset="-122"/>
                <a:cs typeface="Anton" pitchFamily="34" charset="-120"/>
              </a:rPr>
              <a:t>Real-Time Monitoring Tools</a:t>
            </a:r>
            <a:endParaRPr lang="en-US" sz="1500" dirty="0"/>
          </a:p>
        </p:txBody>
      </p:sp>
      <p:sp>
        <p:nvSpPr>
          <p:cNvPr id="9" name="Text 4"/>
          <p:cNvSpPr/>
          <p:nvPr/>
        </p:nvSpPr>
        <p:spPr>
          <a:xfrm>
            <a:off x="7032188" y="3348395"/>
            <a:ext cx="7057192" cy="247174"/>
          </a:xfrm>
          <a:prstGeom prst="rect">
            <a:avLst/>
          </a:prstGeom>
          <a:noFill/>
          <a:ln/>
        </p:spPr>
        <p:txBody>
          <a:bodyPr wrap="none" lIns="0" tIns="0" rIns="0" bIns="0" rtlCol="0" anchor="t"/>
          <a:lstStyle/>
          <a:p>
            <a:pPr marL="0" indent="0" algn="l">
              <a:lnSpc>
                <a:spcPts val="1900"/>
              </a:lnSpc>
              <a:buNone/>
            </a:pPr>
            <a:r>
              <a:rPr lang="en-US" sz="1200" kern="0" spc="-24" dirty="0">
                <a:solidFill>
                  <a:srgbClr val="E0D6DE"/>
                </a:solidFill>
                <a:latin typeface="Fira Sans" pitchFamily="34" charset="0"/>
                <a:ea typeface="Fira Sans" pitchFamily="34" charset="-122"/>
                <a:cs typeface="Fira Sans" pitchFamily="34" charset="-120"/>
              </a:rPr>
              <a:t>Acquire automated software to ensure timely and accurate data collection.</a:t>
            </a:r>
            <a:endParaRPr lang="en-US" sz="1200" dirty="0"/>
          </a:p>
        </p:txBody>
      </p:sp>
      <p:pic>
        <p:nvPicPr>
          <p:cNvPr id="10" name="Image 3" descr="preencoded.png"/>
          <p:cNvPicPr>
            <a:picLocks noChangeAspect="1"/>
          </p:cNvPicPr>
          <p:nvPr/>
        </p:nvPicPr>
        <p:blipFill>
          <a:blip r:embed="rId6"/>
          <a:stretch>
            <a:fillRect/>
          </a:stretch>
        </p:blipFill>
        <p:spPr>
          <a:xfrm>
            <a:off x="6027420" y="4096345"/>
            <a:ext cx="772954" cy="1236702"/>
          </a:xfrm>
          <a:prstGeom prst="rect">
            <a:avLst/>
          </a:prstGeom>
        </p:spPr>
      </p:pic>
      <p:sp>
        <p:nvSpPr>
          <p:cNvPr id="11" name="Text 5"/>
          <p:cNvSpPr/>
          <p:nvPr/>
        </p:nvSpPr>
        <p:spPr>
          <a:xfrm>
            <a:off x="7032188" y="4250888"/>
            <a:ext cx="1932384" cy="241459"/>
          </a:xfrm>
          <a:prstGeom prst="rect">
            <a:avLst/>
          </a:prstGeom>
          <a:noFill/>
          <a:ln/>
        </p:spPr>
        <p:txBody>
          <a:bodyPr wrap="none" lIns="0" tIns="0" rIns="0" bIns="0" rtlCol="0" anchor="t"/>
          <a:lstStyle/>
          <a:p>
            <a:pPr marL="0" indent="0" algn="l">
              <a:lnSpc>
                <a:spcPts val="1900"/>
              </a:lnSpc>
              <a:buNone/>
            </a:pPr>
            <a:r>
              <a:rPr lang="en-US" sz="1500" kern="0" spc="-15" dirty="0">
                <a:solidFill>
                  <a:srgbClr val="E0D6DE"/>
                </a:solidFill>
                <a:latin typeface="Anton" pitchFamily="34" charset="0"/>
                <a:ea typeface="Anton" pitchFamily="34" charset="-122"/>
                <a:cs typeface="Anton" pitchFamily="34" charset="-120"/>
              </a:rPr>
              <a:t>Progress Reviews</a:t>
            </a:r>
            <a:endParaRPr lang="en-US" sz="1500" dirty="0"/>
          </a:p>
        </p:txBody>
      </p:sp>
      <p:sp>
        <p:nvSpPr>
          <p:cNvPr id="12" name="Text 6"/>
          <p:cNvSpPr/>
          <p:nvPr/>
        </p:nvSpPr>
        <p:spPr>
          <a:xfrm>
            <a:off x="7032188" y="4585097"/>
            <a:ext cx="7057192" cy="247174"/>
          </a:xfrm>
          <a:prstGeom prst="rect">
            <a:avLst/>
          </a:prstGeom>
          <a:noFill/>
          <a:ln/>
        </p:spPr>
        <p:txBody>
          <a:bodyPr wrap="none" lIns="0" tIns="0" rIns="0" bIns="0" rtlCol="0" anchor="t"/>
          <a:lstStyle/>
          <a:p>
            <a:pPr marL="0" indent="0" algn="l">
              <a:lnSpc>
                <a:spcPts val="1900"/>
              </a:lnSpc>
              <a:buNone/>
            </a:pPr>
            <a:r>
              <a:rPr lang="en-US" sz="1200" kern="0" spc="-24" dirty="0">
                <a:solidFill>
                  <a:srgbClr val="E0D6DE"/>
                </a:solidFill>
                <a:latin typeface="Fira Sans" pitchFamily="34" charset="0"/>
                <a:ea typeface="Fira Sans" pitchFamily="34" charset="-122"/>
                <a:cs typeface="Fira Sans" pitchFamily="34" charset="-120"/>
              </a:rPr>
              <a:t>Schedule regular reviews to assess performance and resolve issues.</a:t>
            </a:r>
            <a:endParaRPr lang="en-US" sz="1200" dirty="0"/>
          </a:p>
        </p:txBody>
      </p:sp>
      <p:pic>
        <p:nvPicPr>
          <p:cNvPr id="13" name="Image 4" descr="preencoded.png"/>
          <p:cNvPicPr>
            <a:picLocks noChangeAspect="1"/>
          </p:cNvPicPr>
          <p:nvPr/>
        </p:nvPicPr>
        <p:blipFill>
          <a:blip r:embed="rId7"/>
          <a:stretch>
            <a:fillRect/>
          </a:stretch>
        </p:blipFill>
        <p:spPr>
          <a:xfrm>
            <a:off x="6027420" y="5333048"/>
            <a:ext cx="772954" cy="1236702"/>
          </a:xfrm>
          <a:prstGeom prst="rect">
            <a:avLst/>
          </a:prstGeom>
        </p:spPr>
      </p:pic>
      <p:sp>
        <p:nvSpPr>
          <p:cNvPr id="14" name="Text 7"/>
          <p:cNvSpPr/>
          <p:nvPr/>
        </p:nvSpPr>
        <p:spPr>
          <a:xfrm>
            <a:off x="7032188" y="5487591"/>
            <a:ext cx="1932384" cy="241459"/>
          </a:xfrm>
          <a:prstGeom prst="rect">
            <a:avLst/>
          </a:prstGeom>
          <a:noFill/>
          <a:ln/>
        </p:spPr>
        <p:txBody>
          <a:bodyPr wrap="none" lIns="0" tIns="0" rIns="0" bIns="0" rtlCol="0" anchor="t"/>
          <a:lstStyle/>
          <a:p>
            <a:pPr marL="0" indent="0" algn="l">
              <a:lnSpc>
                <a:spcPts val="1900"/>
              </a:lnSpc>
              <a:buNone/>
            </a:pPr>
            <a:r>
              <a:rPr lang="en-US" sz="1500" b="1" kern="0" spc="-15" dirty="0">
                <a:solidFill>
                  <a:srgbClr val="E0D6DE"/>
                </a:solidFill>
                <a:latin typeface="Anton" pitchFamily="34" charset="0"/>
                <a:ea typeface="Anton" pitchFamily="34" charset="-122"/>
                <a:cs typeface="Anton" pitchFamily="34" charset="-120"/>
              </a:rPr>
              <a:t>Promote Collaboration</a:t>
            </a:r>
            <a:endParaRPr lang="en-US" sz="1500" dirty="0"/>
          </a:p>
        </p:txBody>
      </p:sp>
      <p:sp>
        <p:nvSpPr>
          <p:cNvPr id="15" name="Text 8"/>
          <p:cNvSpPr/>
          <p:nvPr/>
        </p:nvSpPr>
        <p:spPr>
          <a:xfrm>
            <a:off x="7032188" y="5821799"/>
            <a:ext cx="7057192" cy="247174"/>
          </a:xfrm>
          <a:prstGeom prst="rect">
            <a:avLst/>
          </a:prstGeom>
          <a:noFill/>
          <a:ln/>
        </p:spPr>
        <p:txBody>
          <a:bodyPr wrap="none" lIns="0" tIns="0" rIns="0" bIns="0" rtlCol="0" anchor="t"/>
          <a:lstStyle/>
          <a:p>
            <a:pPr marL="0" indent="0" algn="l">
              <a:lnSpc>
                <a:spcPts val="1900"/>
              </a:lnSpc>
              <a:buNone/>
            </a:pPr>
            <a:r>
              <a:rPr lang="en-US" sz="1200" kern="0" spc="-24" dirty="0">
                <a:solidFill>
                  <a:srgbClr val="E0D6DE"/>
                </a:solidFill>
                <a:latin typeface="Fira Sans" pitchFamily="34" charset="0"/>
                <a:ea typeface="Fira Sans" pitchFamily="34" charset="-122"/>
                <a:cs typeface="Fira Sans" pitchFamily="34" charset="-120"/>
              </a:rPr>
              <a:t>Clearly, encourage the team and stakeholders to communicate eloquently.</a:t>
            </a:r>
            <a:endParaRPr lang="en-US" sz="1200" dirty="0"/>
          </a:p>
        </p:txBody>
      </p:sp>
      <p:pic>
        <p:nvPicPr>
          <p:cNvPr id="16" name="Image 5" descr="preencoded.png"/>
          <p:cNvPicPr>
            <a:picLocks noChangeAspect="1"/>
          </p:cNvPicPr>
          <p:nvPr/>
        </p:nvPicPr>
        <p:blipFill>
          <a:blip r:embed="rId8"/>
          <a:stretch>
            <a:fillRect/>
          </a:stretch>
        </p:blipFill>
        <p:spPr>
          <a:xfrm>
            <a:off x="6027420" y="6569750"/>
            <a:ext cx="772954" cy="1236702"/>
          </a:xfrm>
          <a:prstGeom prst="rect">
            <a:avLst/>
          </a:prstGeom>
        </p:spPr>
      </p:pic>
      <p:sp>
        <p:nvSpPr>
          <p:cNvPr id="17" name="Text 9"/>
          <p:cNvSpPr/>
          <p:nvPr/>
        </p:nvSpPr>
        <p:spPr>
          <a:xfrm>
            <a:off x="7032188" y="6724293"/>
            <a:ext cx="1932384" cy="241459"/>
          </a:xfrm>
          <a:prstGeom prst="rect">
            <a:avLst/>
          </a:prstGeom>
          <a:noFill/>
          <a:ln/>
        </p:spPr>
        <p:txBody>
          <a:bodyPr wrap="none" lIns="0" tIns="0" rIns="0" bIns="0" rtlCol="0" anchor="t"/>
          <a:lstStyle/>
          <a:p>
            <a:pPr marL="0" indent="0" algn="l">
              <a:lnSpc>
                <a:spcPts val="1900"/>
              </a:lnSpc>
              <a:buNone/>
            </a:pPr>
            <a:r>
              <a:rPr lang="en-US" sz="1500" b="1" kern="0" spc="-15" dirty="0">
                <a:solidFill>
                  <a:srgbClr val="E0D6DE"/>
                </a:solidFill>
                <a:latin typeface="Anton" pitchFamily="34" charset="0"/>
                <a:ea typeface="Anton" pitchFamily="34" charset="-122"/>
                <a:cs typeface="Anton" pitchFamily="34" charset="-120"/>
              </a:rPr>
              <a:t>Continuous Learning</a:t>
            </a:r>
            <a:endParaRPr lang="en-US" sz="1500" dirty="0"/>
          </a:p>
        </p:txBody>
      </p:sp>
      <p:sp>
        <p:nvSpPr>
          <p:cNvPr id="18" name="Text 10"/>
          <p:cNvSpPr/>
          <p:nvPr/>
        </p:nvSpPr>
        <p:spPr>
          <a:xfrm>
            <a:off x="7032188" y="7058501"/>
            <a:ext cx="7057192" cy="247174"/>
          </a:xfrm>
          <a:prstGeom prst="rect">
            <a:avLst/>
          </a:prstGeom>
          <a:noFill/>
          <a:ln/>
        </p:spPr>
        <p:txBody>
          <a:bodyPr wrap="none" lIns="0" tIns="0" rIns="0" bIns="0" rtlCol="0" anchor="t"/>
          <a:lstStyle/>
          <a:p>
            <a:pPr marL="0" indent="0" algn="l">
              <a:lnSpc>
                <a:spcPts val="1900"/>
              </a:lnSpc>
              <a:buNone/>
            </a:pPr>
            <a:r>
              <a:rPr lang="en-US" sz="1200" kern="0" spc="-24" dirty="0">
                <a:solidFill>
                  <a:srgbClr val="E0D6DE"/>
                </a:solidFill>
                <a:latin typeface="Fira Sans" pitchFamily="34" charset="0"/>
                <a:ea typeface="Fira Sans" pitchFamily="34" charset="-122"/>
                <a:cs typeface="Fira Sans" pitchFamily="34" charset="-120"/>
              </a:rPr>
              <a:t>Use the learnings from past projects to make monitoring practices better.</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34290"/>
            <a:ext cx="5486400" cy="8229600"/>
          </a:xfrm>
          <a:prstGeom prst="rect">
            <a:avLst/>
          </a:prstGeom>
        </p:spPr>
      </p:pic>
      <p:sp>
        <p:nvSpPr>
          <p:cNvPr id="3" name="Text 0"/>
          <p:cNvSpPr/>
          <p:nvPr/>
        </p:nvSpPr>
        <p:spPr>
          <a:xfrm>
            <a:off x="793790" y="1262777"/>
            <a:ext cx="7556421" cy="1417558"/>
          </a:xfrm>
          <a:prstGeom prst="rect">
            <a:avLst/>
          </a:prstGeom>
          <a:noFill/>
          <a:ln/>
        </p:spPr>
        <p:txBody>
          <a:bodyPr wrap="squar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Challenges in </a:t>
            </a:r>
            <a:r>
              <a:rPr lang="en-US" sz="4450" kern="0" spc="-45" dirty="0" smtClean="0">
                <a:solidFill>
                  <a:srgbClr val="FA95AF"/>
                </a:solidFill>
                <a:latin typeface="Anton" pitchFamily="34" charset="0"/>
                <a:ea typeface="Anton" pitchFamily="34" charset="-122"/>
                <a:cs typeface="Anton" pitchFamily="34" charset="-120"/>
              </a:rPr>
              <a:t>Tracking </a:t>
            </a:r>
            <a:r>
              <a:rPr lang="en-US" sz="4450" kern="0" spc="-45" dirty="0">
                <a:solidFill>
                  <a:srgbClr val="FA95AF"/>
                </a:solidFill>
                <a:latin typeface="Anton" pitchFamily="34" charset="0"/>
                <a:ea typeface="Anton" pitchFamily="34" charset="-122"/>
                <a:cs typeface="Anton" pitchFamily="34" charset="-120"/>
              </a:rPr>
              <a:t>and Controlling</a:t>
            </a:r>
            <a:endParaRPr lang="en-US" sz="4450" dirty="0"/>
          </a:p>
        </p:txBody>
      </p:sp>
      <p:sp>
        <p:nvSpPr>
          <p:cNvPr id="4" name="Text 1"/>
          <p:cNvSpPr/>
          <p:nvPr/>
        </p:nvSpPr>
        <p:spPr>
          <a:xfrm>
            <a:off x="793790" y="3020497"/>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kern="0" spc="-36" dirty="0">
                <a:solidFill>
                  <a:srgbClr val="E0D6DE"/>
                </a:solidFill>
                <a:latin typeface="Fira Sans" pitchFamily="34" charset="0"/>
                <a:ea typeface="Fira Sans" pitchFamily="34" charset="-122"/>
                <a:cs typeface="Fira Sans" pitchFamily="34" charset="-120"/>
              </a:rPr>
              <a:t>Data </a:t>
            </a:r>
            <a:r>
              <a:rPr lang="en-US" sz="1750" b="1" kern="0" spc="-36" dirty="0" smtClean="0">
                <a:solidFill>
                  <a:srgbClr val="E0D6DE"/>
                </a:solidFill>
                <a:latin typeface="Fira Sans" pitchFamily="34" charset="0"/>
                <a:ea typeface="Fira Sans" pitchFamily="34" charset="-122"/>
                <a:cs typeface="Fira Sans" pitchFamily="34" charset="-120"/>
              </a:rPr>
              <a:t>Overload:  </a:t>
            </a:r>
            <a:r>
              <a:rPr lang="en-US" sz="1750" kern="0" spc="-36" dirty="0">
                <a:solidFill>
                  <a:srgbClr val="E0D6DE"/>
                </a:solidFill>
                <a:latin typeface="Fira Sans" pitchFamily="34" charset="0"/>
                <a:ea typeface="Fira Sans" pitchFamily="34" charset="-122"/>
                <a:cs typeface="Fira Sans" pitchFamily="34" charset="-120"/>
              </a:rPr>
              <a:t>Handling large amounts of data can overwhelm teams and hide important insights.</a:t>
            </a:r>
            <a:endParaRPr lang="en-US" sz="1750" dirty="0"/>
          </a:p>
        </p:txBody>
      </p:sp>
      <p:sp>
        <p:nvSpPr>
          <p:cNvPr id="5" name="Text 2"/>
          <p:cNvSpPr/>
          <p:nvPr/>
        </p:nvSpPr>
        <p:spPr>
          <a:xfrm>
            <a:off x="793790" y="3825597"/>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kern="0" spc="-36" dirty="0">
                <a:solidFill>
                  <a:srgbClr val="E0D6DE"/>
                </a:solidFill>
                <a:latin typeface="Fira Sans" pitchFamily="34" charset="0"/>
                <a:ea typeface="Fira Sans" pitchFamily="34" charset="-122"/>
                <a:cs typeface="Fira Sans" pitchFamily="34" charset="-120"/>
              </a:rPr>
              <a:t>Dynamic </a:t>
            </a:r>
            <a:r>
              <a:rPr lang="en-US" sz="1750" b="1" kern="0" spc="-36" dirty="0" smtClean="0">
                <a:solidFill>
                  <a:srgbClr val="E0D6DE"/>
                </a:solidFill>
                <a:latin typeface="Fira Sans" pitchFamily="34" charset="0"/>
                <a:ea typeface="Fira Sans" pitchFamily="34" charset="-122"/>
                <a:cs typeface="Fira Sans" pitchFamily="34" charset="-120"/>
              </a:rPr>
              <a:t>Environments: </a:t>
            </a:r>
            <a:r>
              <a:rPr lang="en-US" sz="1750" kern="0" spc="-36" dirty="0" smtClean="0">
                <a:solidFill>
                  <a:srgbClr val="E0D6DE"/>
                </a:solidFill>
                <a:latin typeface="Fira Sans" pitchFamily="34" charset="0"/>
                <a:ea typeface="Fira Sans" pitchFamily="34" charset="-122"/>
                <a:cs typeface="Fira Sans" pitchFamily="34" charset="-120"/>
              </a:rPr>
              <a:t>Frequent </a:t>
            </a:r>
            <a:r>
              <a:rPr lang="en-US" sz="1750" kern="0" spc="-36" dirty="0">
                <a:solidFill>
                  <a:srgbClr val="E0D6DE"/>
                </a:solidFill>
                <a:latin typeface="Fira Sans" pitchFamily="34" charset="0"/>
                <a:ea typeface="Fira Sans" pitchFamily="34" charset="-122"/>
                <a:cs typeface="Fira Sans" pitchFamily="34" charset="-120"/>
              </a:rPr>
              <a:t>changes in project goals or objectives make monitoring harder.</a:t>
            </a:r>
            <a:endParaRPr lang="en-US" sz="1750" dirty="0"/>
          </a:p>
        </p:txBody>
      </p:sp>
      <p:sp>
        <p:nvSpPr>
          <p:cNvPr id="6" name="Text 3"/>
          <p:cNvSpPr/>
          <p:nvPr/>
        </p:nvSpPr>
        <p:spPr>
          <a:xfrm>
            <a:off x="793790" y="4630698"/>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b="1" kern="0" spc="-36" dirty="0">
                <a:solidFill>
                  <a:srgbClr val="E0D6DE"/>
                </a:solidFill>
                <a:latin typeface="Fira Sans" pitchFamily="34" charset="0"/>
                <a:ea typeface="Fira Sans" pitchFamily="34" charset="-122"/>
                <a:cs typeface="Fira Sans" pitchFamily="34" charset="-120"/>
              </a:rPr>
              <a:t>Limited </a:t>
            </a:r>
            <a:r>
              <a:rPr lang="en-US" sz="1750" b="1" kern="0" spc="-36" dirty="0" smtClean="0">
                <a:solidFill>
                  <a:srgbClr val="E0D6DE"/>
                </a:solidFill>
                <a:latin typeface="Fira Sans" pitchFamily="34" charset="0"/>
                <a:ea typeface="Fira Sans" pitchFamily="34" charset="-122"/>
                <a:cs typeface="Fira Sans" pitchFamily="34" charset="-120"/>
              </a:rPr>
              <a:t>Resources:</a:t>
            </a:r>
            <a:r>
              <a:rPr lang="en-US" sz="1750" kern="0" spc="-36" dirty="0" smtClean="0">
                <a:solidFill>
                  <a:srgbClr val="E0D6DE"/>
                </a:solidFill>
                <a:latin typeface="Fira Sans" pitchFamily="34" charset="0"/>
                <a:ea typeface="Fira Sans" pitchFamily="34" charset="-122"/>
                <a:cs typeface="Fira Sans" pitchFamily="34" charset="-120"/>
              </a:rPr>
              <a:t> </a:t>
            </a:r>
            <a:r>
              <a:rPr lang="en-US" sz="1750" kern="0" spc="-36" dirty="0">
                <a:solidFill>
                  <a:srgbClr val="E0D6DE"/>
                </a:solidFill>
                <a:latin typeface="Fira Sans" pitchFamily="34" charset="0"/>
                <a:ea typeface="Fira Sans" pitchFamily="34" charset="-122"/>
                <a:cs typeface="Fira Sans" pitchFamily="34" charset="-120"/>
              </a:rPr>
              <a:t>Poor budgets or insufficient staff members make monitoring and changes difficult.</a:t>
            </a:r>
            <a:endParaRPr lang="en-US" sz="1750" dirty="0"/>
          </a:p>
        </p:txBody>
      </p:sp>
      <p:sp>
        <p:nvSpPr>
          <p:cNvPr id="7" name="Text 4"/>
          <p:cNvSpPr/>
          <p:nvPr/>
        </p:nvSpPr>
        <p:spPr>
          <a:xfrm>
            <a:off x="793790" y="5435798"/>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b="1" kern="0" spc="-36" dirty="0">
                <a:solidFill>
                  <a:srgbClr val="E0D6DE"/>
                </a:solidFill>
                <a:latin typeface="Fira Sans" pitchFamily="34" charset="0"/>
                <a:ea typeface="Fira Sans" pitchFamily="34" charset="-122"/>
                <a:cs typeface="Fira Sans" pitchFamily="34" charset="-120"/>
              </a:rPr>
              <a:t>Resistance to </a:t>
            </a:r>
            <a:r>
              <a:rPr lang="en-US" sz="1750" b="1" kern="0" spc="-36" dirty="0" smtClean="0">
                <a:solidFill>
                  <a:srgbClr val="E0D6DE"/>
                </a:solidFill>
                <a:latin typeface="Fira Sans" pitchFamily="34" charset="0"/>
                <a:ea typeface="Fira Sans" pitchFamily="34" charset="-122"/>
                <a:cs typeface="Fira Sans" pitchFamily="34" charset="-120"/>
              </a:rPr>
              <a:t>change:</a:t>
            </a:r>
            <a:r>
              <a:rPr lang="en-US" sz="1750" kern="0" spc="-36" dirty="0" smtClean="0">
                <a:solidFill>
                  <a:srgbClr val="E0D6DE"/>
                </a:solidFill>
                <a:latin typeface="Fira Sans" pitchFamily="34" charset="0"/>
                <a:ea typeface="Fira Sans" pitchFamily="34" charset="-122"/>
                <a:cs typeface="Fira Sans" pitchFamily="34" charset="-120"/>
              </a:rPr>
              <a:t> </a:t>
            </a:r>
            <a:r>
              <a:rPr lang="en-US" sz="1750" kern="0" spc="-36" dirty="0">
                <a:solidFill>
                  <a:srgbClr val="E0D6DE"/>
                </a:solidFill>
                <a:latin typeface="Fira Sans" pitchFamily="34" charset="0"/>
                <a:ea typeface="Fira Sans" pitchFamily="34" charset="-122"/>
                <a:cs typeface="Fira Sans" pitchFamily="34" charset="-120"/>
              </a:rPr>
              <a:t>It is the unwillingness of the team members or stakeholders to use new tools or processes.</a:t>
            </a:r>
            <a:endParaRPr lang="en-US" sz="1750" dirty="0"/>
          </a:p>
        </p:txBody>
      </p:sp>
      <p:sp>
        <p:nvSpPr>
          <p:cNvPr id="8" name="Text 5"/>
          <p:cNvSpPr/>
          <p:nvPr/>
        </p:nvSpPr>
        <p:spPr>
          <a:xfrm>
            <a:off x="793790" y="6240899"/>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5"/>
            </a:pPr>
            <a:r>
              <a:rPr lang="en-US" sz="1750" b="1" kern="0" spc="-36" dirty="0">
                <a:solidFill>
                  <a:srgbClr val="E0D6DE"/>
                </a:solidFill>
                <a:latin typeface="Fira Sans" pitchFamily="34" charset="0"/>
                <a:ea typeface="Fira Sans" pitchFamily="34" charset="-122"/>
                <a:cs typeface="Fira Sans" pitchFamily="34" charset="-120"/>
              </a:rPr>
              <a:t>Poor Tools or </a:t>
            </a:r>
            <a:r>
              <a:rPr lang="en-US" sz="1750" b="1" kern="0" spc="-36" dirty="0" smtClean="0">
                <a:solidFill>
                  <a:srgbClr val="E0D6DE"/>
                </a:solidFill>
                <a:latin typeface="Fira Sans" pitchFamily="34" charset="0"/>
                <a:ea typeface="Fira Sans" pitchFamily="34" charset="-122"/>
                <a:cs typeface="Fira Sans" pitchFamily="34" charset="-120"/>
              </a:rPr>
              <a:t>Training: </a:t>
            </a:r>
            <a:r>
              <a:rPr lang="en-US" sz="1750" kern="0" spc="-36" dirty="0" smtClean="0">
                <a:solidFill>
                  <a:srgbClr val="E0D6DE"/>
                </a:solidFill>
                <a:latin typeface="Fira Sans" pitchFamily="34" charset="0"/>
                <a:ea typeface="Fira Sans" pitchFamily="34" charset="-122"/>
                <a:cs typeface="Fira Sans" pitchFamily="34" charset="-120"/>
              </a:rPr>
              <a:t> </a:t>
            </a:r>
            <a:r>
              <a:rPr lang="en-US" sz="1750" kern="0" spc="-36" dirty="0">
                <a:solidFill>
                  <a:srgbClr val="E0D6DE"/>
                </a:solidFill>
                <a:latin typeface="Fira Sans" pitchFamily="34" charset="0"/>
                <a:ea typeface="Fira Sans" pitchFamily="34" charset="-122"/>
                <a:cs typeface="Fira Sans" pitchFamily="34" charset="-120"/>
              </a:rPr>
              <a:t>This situation arises when the right tools or skills are not there, thus making monitoring less effective.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marL="0" indent="0" algn="ctr">
              <a:lnSpc>
                <a:spcPts val="16700"/>
              </a:lnSpc>
              <a:buNone/>
            </a:pPr>
            <a:r>
              <a:rPr lang="en-US" sz="13350" kern="0" spc="-134" dirty="0">
                <a:solidFill>
                  <a:srgbClr val="FA95AF"/>
                </a:solidFill>
                <a:latin typeface="Anton" pitchFamily="34" charset="0"/>
                <a:ea typeface="Anton" pitchFamily="34" charset="-122"/>
                <a:cs typeface="Anton" pitchFamily="34" charset="-120"/>
              </a:rPr>
              <a:t>Thank You </a:t>
            </a:r>
            <a:endParaRPr lang="en-US" sz="13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719</Words>
  <Application>Microsoft Office PowerPoint</Application>
  <PresentationFormat>Custom</PresentationFormat>
  <Paragraphs>86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Fira Sans</vt:lpstr>
      <vt:lpstr>Anton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Sarah</cp:lastModifiedBy>
  <cp:revision>6</cp:revision>
  <dcterms:created xsi:type="dcterms:W3CDTF">2024-11-24T04:32:12Z</dcterms:created>
  <dcterms:modified xsi:type="dcterms:W3CDTF">2025-05-26T11:17:31Z</dcterms:modified>
</cp:coreProperties>
</file>